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1"/>
  </p:notesMasterIdLst>
  <p:handoutMasterIdLst>
    <p:handoutMasterId r:id="rId32"/>
  </p:handoutMasterIdLst>
  <p:sldIdLst>
    <p:sldId id="277" r:id="rId3"/>
    <p:sldId id="445" r:id="rId4"/>
    <p:sldId id="495" r:id="rId5"/>
    <p:sldId id="496" r:id="rId6"/>
    <p:sldId id="498" r:id="rId7"/>
    <p:sldId id="469" r:id="rId8"/>
    <p:sldId id="471" r:id="rId9"/>
    <p:sldId id="472" r:id="rId10"/>
    <p:sldId id="473" r:id="rId11"/>
    <p:sldId id="474" r:id="rId12"/>
    <p:sldId id="475" r:id="rId13"/>
    <p:sldId id="476" r:id="rId14"/>
    <p:sldId id="477" r:id="rId15"/>
    <p:sldId id="478" r:id="rId16"/>
    <p:sldId id="479" r:id="rId17"/>
    <p:sldId id="480" r:id="rId18"/>
    <p:sldId id="481" r:id="rId19"/>
    <p:sldId id="482" r:id="rId20"/>
    <p:sldId id="483" r:id="rId21"/>
    <p:sldId id="484" r:id="rId22"/>
    <p:sldId id="485" r:id="rId23"/>
    <p:sldId id="486" r:id="rId24"/>
    <p:sldId id="491" r:id="rId25"/>
    <p:sldId id="487" r:id="rId26"/>
    <p:sldId id="490" r:id="rId27"/>
    <p:sldId id="492" r:id="rId28"/>
    <p:sldId id="493" r:id="rId29"/>
    <p:sldId id="49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e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5229"/>
    <a:srgbClr val="A1B2C4"/>
    <a:srgbClr val="00B050"/>
    <a:srgbClr val="008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1" autoAdjust="0"/>
    <p:restoredTop sz="82226" autoAdjust="0"/>
  </p:normalViewPr>
  <p:slideViewPr>
    <p:cSldViewPr snapToGrid="0">
      <p:cViewPr varScale="1">
        <p:scale>
          <a:sx n="59" d="100"/>
          <a:sy n="59" d="100"/>
        </p:scale>
        <p:origin x="78" y="114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2/13/2016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2/13/2016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81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12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80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022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4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17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86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98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35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72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61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176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842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62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30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127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23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11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02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85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54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1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29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2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93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73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8"/>
            <a:ext cx="1371600" cy="5561369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40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51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178" indent="0">
              <a:buNone/>
              <a:defRPr sz="2000"/>
            </a:lvl2pPr>
            <a:lvl3pPr marL="914354" indent="0">
              <a:buNone/>
              <a:defRPr sz="18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  <a:lvl6pPr marL="2285886" indent="0">
              <a:buNone/>
              <a:defRPr sz="1600"/>
            </a:lvl6pPr>
            <a:lvl7pPr marL="2743062" indent="0">
              <a:buNone/>
              <a:defRPr sz="1600"/>
            </a:lvl7pPr>
            <a:lvl8pPr marL="3200240" indent="0">
              <a:buNone/>
              <a:defRPr sz="1600"/>
            </a:lvl8pPr>
            <a:lvl9pPr marL="3657418" indent="0">
              <a:buNone/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30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30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40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3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40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5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64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06" indent="-228589" algn="l" defTabSz="914354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30" indent="-228589" algn="l" defTabSz="914354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378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02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709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014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322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628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6800" y="3238737"/>
            <a:ext cx="10058400" cy="1557157"/>
          </a:xfrm>
        </p:spPr>
        <p:txBody>
          <a:bodyPr>
            <a:noAutofit/>
          </a:bodyPr>
          <a:lstStyle/>
          <a:p>
            <a:r>
              <a:rPr lang="it-IT" sz="4400" dirty="0" err="1" smtClean="0"/>
              <a:t>Anomaly</a:t>
            </a:r>
            <a:r>
              <a:rPr lang="it-IT" sz="4400" dirty="0" smtClean="0"/>
              <a:t> </a:t>
            </a:r>
            <a:r>
              <a:rPr lang="it-IT" sz="4400" dirty="0" err="1" smtClean="0"/>
              <a:t>detection</a:t>
            </a:r>
            <a:r>
              <a:rPr lang="it-IT" sz="4400" dirty="0" smtClean="0"/>
              <a:t>: A </a:t>
            </a:r>
            <a:r>
              <a:rPr lang="it-IT" sz="4400" dirty="0" err="1" smtClean="0"/>
              <a:t>survey</a:t>
            </a:r>
            <a:endParaRPr lang="it-IT" sz="440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151" y="470299"/>
            <a:ext cx="6091707" cy="2956619"/>
          </a:xfrm>
          <a:prstGeom prst="rect">
            <a:avLst/>
          </a:prstGeom>
        </p:spPr>
      </p:pic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1066800" y="6254959"/>
            <a:ext cx="10058400" cy="365760"/>
          </a:xfrm>
        </p:spPr>
        <p:txBody>
          <a:bodyPr>
            <a:normAutofit/>
          </a:bodyPr>
          <a:lstStyle/>
          <a:p>
            <a:r>
              <a:rPr lang="it-IT" dirty="0" err="1" smtClean="0"/>
              <a:t>Acm</a:t>
            </a:r>
            <a:r>
              <a:rPr lang="it-IT" dirty="0" smtClean="0"/>
              <a:t> </a:t>
            </a:r>
            <a:r>
              <a:rPr lang="it-IT" dirty="0" err="1" smtClean="0"/>
              <a:t>computing</a:t>
            </a:r>
            <a:r>
              <a:rPr lang="it-IT" dirty="0" smtClean="0"/>
              <a:t> </a:t>
            </a:r>
            <a:r>
              <a:rPr lang="it-IT" dirty="0" err="1" smtClean="0"/>
              <a:t>surveys</a:t>
            </a:r>
            <a:r>
              <a:rPr lang="it-IT" dirty="0" smtClean="0"/>
              <a:t>, vol. 41, n°3, </a:t>
            </a:r>
            <a:r>
              <a:rPr lang="it-IT" dirty="0" err="1" smtClean="0"/>
              <a:t>article</a:t>
            </a:r>
            <a:r>
              <a:rPr lang="it-IT" dirty="0" smtClean="0"/>
              <a:t> 15, </a:t>
            </a:r>
            <a:r>
              <a:rPr lang="it-IT" dirty="0" err="1" smtClean="0"/>
              <a:t>publication</a:t>
            </a:r>
            <a:r>
              <a:rPr lang="it-IT" dirty="0" smtClean="0"/>
              <a:t> date: </a:t>
            </a:r>
            <a:r>
              <a:rPr lang="it-IT" dirty="0" err="1" smtClean="0"/>
              <a:t>july</a:t>
            </a:r>
            <a:r>
              <a:rPr lang="it-IT" dirty="0" smtClean="0"/>
              <a:t> 2009</a:t>
            </a:r>
            <a:endParaRPr lang="it-IT" dirty="0"/>
          </a:p>
        </p:txBody>
      </p:sp>
      <p:sp>
        <p:nvSpPr>
          <p:cNvPr id="5" name="Sottotitolo 3"/>
          <p:cNvSpPr txBox="1">
            <a:spLocks/>
          </p:cNvSpPr>
          <p:nvPr/>
        </p:nvSpPr>
        <p:spPr>
          <a:xfrm>
            <a:off x="1066800" y="4795894"/>
            <a:ext cx="10058400" cy="1082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 smtClean="0"/>
              <a:t>Varun</a:t>
            </a:r>
            <a:r>
              <a:rPr lang="it-IT" dirty="0" smtClean="0"/>
              <a:t> </a:t>
            </a:r>
            <a:r>
              <a:rPr lang="it-IT" dirty="0" err="1" smtClean="0"/>
              <a:t>chandola</a:t>
            </a:r>
            <a:r>
              <a:rPr lang="it-IT" dirty="0" smtClean="0"/>
              <a:t>, </a:t>
            </a:r>
            <a:r>
              <a:rPr lang="it-IT" dirty="0" err="1" smtClean="0"/>
              <a:t>arindam</a:t>
            </a:r>
            <a:r>
              <a:rPr lang="it-IT" dirty="0" smtClean="0"/>
              <a:t> </a:t>
            </a:r>
            <a:r>
              <a:rPr lang="it-IT" dirty="0" err="1" smtClean="0"/>
              <a:t>banerjee</a:t>
            </a:r>
            <a:r>
              <a:rPr lang="it-IT" dirty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vipin</a:t>
            </a:r>
            <a:r>
              <a:rPr lang="it-IT" dirty="0" smtClean="0"/>
              <a:t> </a:t>
            </a:r>
            <a:r>
              <a:rPr lang="it-IT" dirty="0" err="1" smtClean="0"/>
              <a:t>kumar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Fault </a:t>
            </a:r>
            <a:r>
              <a:rPr lang="it-IT" dirty="0" err="1" smtClean="0"/>
              <a:t>isolation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5281448"/>
          </a:xfrm>
        </p:spPr>
        <p:txBody>
          <a:bodyPr>
            <a:normAutofit/>
          </a:bodyPr>
          <a:lstStyle/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Preventing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faulty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from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causing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incorrect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behavior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in 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nonfaulty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Protection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against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corruption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data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provided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by the way in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wich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can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communicate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A processing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module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can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read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data from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any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processing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module’s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memory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but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can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write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>
                <a:solidFill>
                  <a:srgbClr val="514A40"/>
                </a:solidFill>
                <a:latin typeface="Cambria"/>
              </a:rPr>
              <a:t>o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nly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own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memory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Fault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isolation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also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requires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that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invalid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control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signals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not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produce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incorrect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behavior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Wrong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action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Not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providing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service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other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units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These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two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type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fault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propagation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prevented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by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making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autonomous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, with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own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control</a:t>
            </a:r>
            <a:endParaRPr lang="it-IT" sz="2400" dirty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27316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Fault </a:t>
            </a:r>
            <a:r>
              <a:rPr lang="en-GB" dirty="0" smtClean="0"/>
              <a:t>masking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The processor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receive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multiple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copies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the data</a:t>
            </a: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copy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obtained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from 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memory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over 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bus and the processor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uses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majority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voting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obtain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correct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version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the data</a:t>
            </a: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After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identifying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faulty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,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will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be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reconfigured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Faulty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processing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module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smtClean="0">
                <a:solidFill>
                  <a:srgbClr val="A85229"/>
                </a:solidFill>
                <a:latin typeface="Cambria"/>
                <a:sym typeface="Wingdings" panose="05000000000000000000" pitchFamily="2" charset="2"/>
              </a:rPr>
              <a:t>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tasks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are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reassigned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other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modules</a:t>
            </a:r>
            <a:endParaRPr lang="it-IT" sz="2400" dirty="0" smtClean="0">
              <a:solidFill>
                <a:srgbClr val="514A40"/>
              </a:solidFill>
              <a:latin typeface="Cambria"/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Faulty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bus </a:t>
            </a:r>
            <a:r>
              <a:rPr lang="it-IT" sz="2400" dirty="0" smtClean="0">
                <a:solidFill>
                  <a:srgbClr val="A85229"/>
                </a:solidFill>
                <a:latin typeface="Cambria"/>
                <a:sym typeface="Wingdings" panose="05000000000000000000" pitchFamily="2" charset="2"/>
              </a:rPr>
              <a:t> 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processors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will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request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their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data over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other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buses</a:t>
            </a:r>
            <a:endParaRPr lang="it-IT" sz="2400" dirty="0" smtClean="0">
              <a:latin typeface="Cambria"/>
              <a:sym typeface="Wingdings" panose="05000000000000000000" pitchFamily="2" charset="2"/>
            </a:endParaRPr>
          </a:p>
          <a:p>
            <a:endParaRPr lang="it-IT" sz="2400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00686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scheduling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Two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types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timing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requirements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Output to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actuators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must be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generated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with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specific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frequency</a:t>
            </a:r>
            <a:endParaRPr lang="it-IT" sz="2400" dirty="0" smtClean="0">
              <a:solidFill>
                <a:srgbClr val="514A40"/>
              </a:solidFill>
              <a:latin typeface="Cambria"/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The delay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between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reading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sensors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and the generation of output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actuators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based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upon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these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readings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must be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kept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below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specified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limits</a:t>
            </a:r>
            <a:endParaRPr lang="it-IT" sz="2400" dirty="0" smtClean="0">
              <a:solidFill>
                <a:srgbClr val="514A40"/>
              </a:solidFill>
              <a:latin typeface="Cambria"/>
              <a:sym typeface="Wingdings" panose="05000000000000000000" pitchFamily="2" charset="2"/>
            </a:endParaRPr>
          </a:p>
          <a:p>
            <a:r>
              <a:rPr lang="it-IT" sz="2400" i="1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Iteration</a:t>
            </a:r>
            <a:r>
              <a:rPr lang="it-IT" sz="2400" i="1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rate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assigned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each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task</a:t>
            </a:r>
          </a:p>
          <a:p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The processing of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each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iteration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of the task must be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completed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within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the </a:t>
            </a:r>
            <a:r>
              <a:rPr lang="it-IT" sz="2400" i="1" dirty="0" smtClean="0">
                <a:latin typeface="Cambria"/>
                <a:sym typeface="Wingdings" panose="05000000000000000000" pitchFamily="2" charset="2"/>
              </a:rPr>
              <a:t>time frame</a:t>
            </a:r>
            <a:endParaRPr lang="it-IT" sz="2400" dirty="0" smtClean="0">
              <a:latin typeface="Cambria"/>
              <a:sym typeface="Wingdings" panose="05000000000000000000" pitchFamily="2" charset="2"/>
            </a:endParaRPr>
          </a:p>
          <a:p>
            <a:endParaRPr lang="it-IT" sz="2400" dirty="0"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607" y="904460"/>
            <a:ext cx="6132786" cy="504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4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Processor </a:t>
            </a:r>
            <a:r>
              <a:rPr lang="it-IT" dirty="0" err="1" smtClean="0"/>
              <a:t>synchronization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Needs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3N+1 clocks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mask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any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simultaneous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fault</a:t>
            </a: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Clock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synchronization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algorithm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latin typeface="Cambria"/>
              </a:rPr>
              <a:t>Each</a:t>
            </a:r>
            <a:r>
              <a:rPr lang="it-IT" sz="2400" dirty="0" smtClean="0">
                <a:latin typeface="Cambria"/>
              </a:rPr>
              <a:t> clock </a:t>
            </a:r>
            <a:r>
              <a:rPr lang="it-IT" sz="2400" dirty="0" err="1" smtClean="0">
                <a:latin typeface="Cambria"/>
              </a:rPr>
              <a:t>computes</a:t>
            </a:r>
            <a:r>
              <a:rPr lang="it-IT" sz="2400" dirty="0" smtClean="0">
                <a:latin typeface="Cambria"/>
              </a:rPr>
              <a:t> a </a:t>
            </a:r>
            <a:r>
              <a:rPr lang="it-IT" sz="2400" dirty="0" err="1" smtClean="0">
                <a:latin typeface="Cambria"/>
              </a:rPr>
              <a:t>vector</a:t>
            </a:r>
            <a:r>
              <a:rPr lang="it-IT" sz="2400" dirty="0" smtClean="0">
                <a:latin typeface="Cambria"/>
              </a:rPr>
              <a:t> of clock </a:t>
            </a:r>
            <a:r>
              <a:rPr lang="it-IT" sz="2400" dirty="0" err="1" smtClean="0">
                <a:latin typeface="Cambria"/>
              </a:rPr>
              <a:t>values</a:t>
            </a:r>
            <a:r>
              <a:rPr lang="it-IT" sz="2400" dirty="0" smtClean="0">
                <a:latin typeface="Cambria"/>
              </a:rPr>
              <a:t>, </a:t>
            </a:r>
            <a:r>
              <a:rPr lang="it-IT" sz="2400" i="1" dirty="0" err="1" smtClean="0">
                <a:latin typeface="Cambria"/>
              </a:rPr>
              <a:t>interactive</a:t>
            </a:r>
            <a:r>
              <a:rPr lang="it-IT" sz="2400" i="1" dirty="0" smtClean="0">
                <a:latin typeface="Cambria"/>
              </a:rPr>
              <a:t> </a:t>
            </a:r>
            <a:r>
              <a:rPr lang="it-IT" sz="2400" i="1" dirty="0" err="1" smtClean="0">
                <a:latin typeface="Cambria"/>
              </a:rPr>
              <a:t>consistency</a:t>
            </a:r>
            <a:r>
              <a:rPr lang="it-IT" sz="2400" i="1" dirty="0" smtClean="0">
                <a:latin typeface="Cambria"/>
              </a:rPr>
              <a:t> </a:t>
            </a:r>
            <a:r>
              <a:rPr lang="it-IT" sz="2400" i="1" dirty="0" err="1" smtClean="0">
                <a:latin typeface="Cambria"/>
              </a:rPr>
              <a:t>vector</a:t>
            </a:r>
            <a:endParaRPr lang="it-IT" sz="24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400" dirty="0" smtClean="0">
                <a:latin typeface="Cambria"/>
              </a:rPr>
              <a:t>A clock </a:t>
            </a:r>
            <a:r>
              <a:rPr lang="it-IT" sz="2400" i="1" dirty="0" smtClean="0">
                <a:latin typeface="Cambria"/>
              </a:rPr>
              <a:t>P</a:t>
            </a:r>
            <a:r>
              <a:rPr lang="it-IT" sz="2400" dirty="0" smtClean="0">
                <a:latin typeface="Cambria"/>
              </a:rPr>
              <a:t> set the entry of the </a:t>
            </a:r>
            <a:r>
              <a:rPr lang="it-IT" sz="2400" dirty="0" err="1" smtClean="0">
                <a:latin typeface="Cambria"/>
              </a:rPr>
              <a:t>vector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corresponding</a:t>
            </a:r>
            <a:r>
              <a:rPr lang="it-IT" sz="2400" dirty="0" smtClean="0">
                <a:latin typeface="Cambria"/>
              </a:rPr>
              <a:t> to </a:t>
            </a:r>
            <a:r>
              <a:rPr lang="it-IT" sz="2400" i="1" dirty="0">
                <a:latin typeface="Cambria"/>
              </a:rPr>
              <a:t>P</a:t>
            </a:r>
            <a:r>
              <a:rPr lang="it-IT" sz="2400" i="1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itself</a:t>
            </a:r>
            <a:r>
              <a:rPr lang="it-IT" sz="2400" dirty="0" smtClean="0">
                <a:latin typeface="Cambria"/>
              </a:rPr>
              <a:t> to </a:t>
            </a:r>
            <a:r>
              <a:rPr lang="it-IT" sz="2400" i="1" dirty="0" err="1">
                <a:latin typeface="Cambria"/>
              </a:rPr>
              <a:t>P</a:t>
            </a:r>
            <a:r>
              <a:rPr lang="it-IT" sz="2400" i="1" dirty="0" err="1" smtClean="0">
                <a:latin typeface="Cambria"/>
              </a:rPr>
              <a:t>’</a:t>
            </a:r>
            <a:r>
              <a:rPr lang="it-IT" sz="2400" dirty="0" err="1" smtClean="0">
                <a:latin typeface="Cambria"/>
              </a:rPr>
              <a:t>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own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value</a:t>
            </a:r>
            <a:endParaRPr lang="it-IT" sz="24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400" dirty="0" smtClean="0">
                <a:latin typeface="Cambria"/>
              </a:rPr>
              <a:t>The </a:t>
            </a:r>
            <a:r>
              <a:rPr lang="it-IT" sz="2400" dirty="0" err="1" smtClean="0">
                <a:latin typeface="Cambria"/>
              </a:rPr>
              <a:t>value</a:t>
            </a:r>
            <a:r>
              <a:rPr lang="it-IT" sz="2400" dirty="0" smtClean="0">
                <a:latin typeface="Cambria"/>
              </a:rPr>
              <a:t> for the entry of </a:t>
            </a:r>
            <a:r>
              <a:rPr lang="it-IT" sz="2400" dirty="0" err="1" smtClean="0">
                <a:latin typeface="Cambria"/>
              </a:rPr>
              <a:t>another</a:t>
            </a:r>
            <a:r>
              <a:rPr lang="it-IT" sz="2400" dirty="0" smtClean="0">
                <a:latin typeface="Cambria"/>
              </a:rPr>
              <a:t> processor </a:t>
            </a:r>
            <a:r>
              <a:rPr lang="it-IT" sz="2400" i="1" dirty="0" smtClean="0">
                <a:latin typeface="Cambria"/>
              </a:rPr>
              <a:t>q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is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obtained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follow</a:t>
            </a:r>
            <a:endParaRPr lang="it-IT" sz="2400" dirty="0" smtClean="0">
              <a:latin typeface="Cambria"/>
            </a:endParaRPr>
          </a:p>
          <a:p>
            <a:pPr lvl="3">
              <a:buFont typeface="Wingdings" panose="05000000000000000000" pitchFamily="2" charset="2"/>
              <a:buChar char="Ø"/>
            </a:pPr>
            <a:r>
              <a:rPr lang="it-IT" sz="2400" dirty="0" smtClean="0">
                <a:latin typeface="Cambria"/>
              </a:rPr>
              <a:t>Read </a:t>
            </a:r>
            <a:r>
              <a:rPr lang="it-IT" sz="2400" i="1" dirty="0" err="1" smtClean="0">
                <a:latin typeface="Cambria"/>
              </a:rPr>
              <a:t>q</a:t>
            </a:r>
            <a:r>
              <a:rPr lang="it-IT" sz="2400" dirty="0" err="1" smtClean="0">
                <a:latin typeface="Cambria"/>
              </a:rPr>
              <a:t>’s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value</a:t>
            </a:r>
            <a:r>
              <a:rPr lang="it-IT" sz="2400" dirty="0" smtClean="0">
                <a:latin typeface="Cambria"/>
              </a:rPr>
              <a:t> from </a:t>
            </a:r>
            <a:r>
              <a:rPr lang="it-IT" sz="2400" i="1" dirty="0" smtClean="0">
                <a:latin typeface="Cambria"/>
              </a:rPr>
              <a:t>q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it-IT" sz="2400" dirty="0" err="1" smtClean="0">
                <a:latin typeface="Cambria"/>
              </a:rPr>
              <a:t>Obtain</a:t>
            </a:r>
            <a:r>
              <a:rPr lang="it-IT" sz="2400" dirty="0" smtClean="0">
                <a:latin typeface="Cambria"/>
              </a:rPr>
              <a:t> from </a:t>
            </a:r>
            <a:r>
              <a:rPr lang="it-IT" sz="2400" dirty="0" err="1" smtClean="0">
                <a:latin typeface="Cambria"/>
              </a:rPr>
              <a:t>each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other</a:t>
            </a:r>
            <a:r>
              <a:rPr lang="it-IT" sz="2400" dirty="0" smtClean="0">
                <a:latin typeface="Cambria"/>
              </a:rPr>
              <a:t> clock </a:t>
            </a:r>
            <a:r>
              <a:rPr lang="it-IT" sz="2400" i="1" dirty="0" smtClean="0">
                <a:latin typeface="Cambria"/>
              </a:rPr>
              <a:t>r</a:t>
            </a:r>
            <a:r>
              <a:rPr lang="it-IT" sz="2400" dirty="0" smtClean="0">
                <a:latin typeface="Cambria"/>
              </a:rPr>
              <a:t> the </a:t>
            </a:r>
            <a:r>
              <a:rPr lang="it-IT" sz="2400" dirty="0" err="1" smtClean="0">
                <a:latin typeface="Cambria"/>
              </a:rPr>
              <a:t>value</a:t>
            </a:r>
            <a:r>
              <a:rPr lang="it-IT" sz="2400" dirty="0" smtClean="0">
                <a:latin typeface="Cambria"/>
              </a:rPr>
              <a:t> of </a:t>
            </a:r>
            <a:r>
              <a:rPr lang="it-IT" sz="2400" i="1" dirty="0" smtClean="0">
                <a:latin typeface="Cambria"/>
              </a:rPr>
              <a:t>q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that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i="1" dirty="0" smtClean="0">
                <a:latin typeface="Cambria"/>
              </a:rPr>
              <a:t>r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read</a:t>
            </a:r>
            <a:r>
              <a:rPr lang="it-IT" sz="2400" dirty="0" smtClean="0">
                <a:latin typeface="Cambria"/>
              </a:rPr>
              <a:t> from </a:t>
            </a:r>
            <a:r>
              <a:rPr lang="it-IT" sz="2400" i="1" dirty="0" smtClean="0">
                <a:latin typeface="Cambria"/>
              </a:rPr>
              <a:t>q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it-IT" sz="2400" dirty="0" err="1" smtClean="0">
                <a:latin typeface="Cambria"/>
              </a:rPr>
              <a:t>Majority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agree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smtClean="0">
                <a:solidFill>
                  <a:srgbClr val="A85229"/>
                </a:solidFill>
                <a:latin typeface="Cambria"/>
                <a:sym typeface="Wingdings" panose="05000000000000000000" pitchFamily="2" charset="2"/>
              </a:rPr>
              <a:t>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majority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value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used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,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otherwise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NIL </a:t>
            </a:r>
            <a:r>
              <a:rPr lang="it-IT" sz="2400" i="1" dirty="0" smtClean="0">
                <a:latin typeface="Cambria"/>
                <a:sym typeface="Wingdings" panose="05000000000000000000" pitchFamily="2" charset="2"/>
              </a:rPr>
              <a:t>(q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is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faulty</a:t>
            </a:r>
            <a:r>
              <a:rPr lang="it-IT" sz="2400" i="1" dirty="0" smtClean="0">
                <a:latin typeface="Cambria"/>
                <a:sym typeface="Wingdings" panose="05000000000000000000" pitchFamily="2" charset="2"/>
              </a:rPr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400" dirty="0" err="1" smtClean="0">
                <a:latin typeface="Cambria"/>
              </a:rPr>
              <a:t>Let</a:t>
            </a:r>
            <a:r>
              <a:rPr lang="it-IT" sz="2400" dirty="0" smtClean="0">
                <a:latin typeface="Cambria"/>
              </a:rPr>
              <a:t> </a:t>
            </a:r>
            <a:r>
              <a:rPr lang="el-GR" sz="2400" dirty="0" smtClean="0">
                <a:latin typeface="Cambria" panose="02040503050406030204" pitchFamily="18" charset="0"/>
              </a:rPr>
              <a:t>δ</a:t>
            </a:r>
            <a:r>
              <a:rPr lang="it-IT" sz="2400" dirty="0" smtClean="0">
                <a:latin typeface="Cambria" panose="02040503050406030204" pitchFamily="18" charset="0"/>
              </a:rPr>
              <a:t> the maximum </a:t>
            </a:r>
            <a:r>
              <a:rPr lang="it-IT" sz="2400" dirty="0" err="1" smtClean="0">
                <a:latin typeface="Cambria" panose="02040503050406030204" pitchFamily="18" charset="0"/>
              </a:rPr>
              <a:t>amount</a:t>
            </a:r>
            <a:r>
              <a:rPr lang="it-IT" sz="2400" dirty="0" smtClean="0">
                <a:latin typeface="Cambria" panose="02040503050406030204" pitchFamily="18" charset="0"/>
              </a:rPr>
              <a:t> by </a:t>
            </a:r>
            <a:r>
              <a:rPr lang="it-IT" sz="2400" dirty="0" err="1" smtClean="0">
                <a:latin typeface="Cambria" panose="02040503050406030204" pitchFamily="18" charset="0"/>
              </a:rPr>
              <a:t>wich</a:t>
            </a:r>
            <a:r>
              <a:rPr lang="it-IT" sz="2400" dirty="0" smtClean="0">
                <a:latin typeface="Cambria" panose="02040503050406030204" pitchFamily="18" charset="0"/>
              </a:rPr>
              <a:t> the </a:t>
            </a:r>
            <a:r>
              <a:rPr lang="it-IT" sz="2400" dirty="0" err="1" smtClean="0">
                <a:latin typeface="Cambria" panose="02040503050406030204" pitchFamily="18" charset="0"/>
              </a:rPr>
              <a:t>values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may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disagree</a:t>
            </a:r>
            <a:endParaRPr lang="it-IT" sz="2400" dirty="0" smtClean="0">
              <a:latin typeface="Cambria" panose="02040503050406030204" pitchFamily="18" charset="0"/>
            </a:endParaRPr>
          </a:p>
          <a:p>
            <a:pPr lvl="3">
              <a:buFont typeface="Wingdings" panose="05000000000000000000" pitchFamily="2" charset="2"/>
              <a:buChar char="Ø"/>
            </a:pPr>
            <a:r>
              <a:rPr lang="it-IT" sz="2400" dirty="0" err="1" smtClean="0">
                <a:latin typeface="Cambria" panose="02040503050406030204" pitchFamily="18" charset="0"/>
              </a:rPr>
              <a:t>Any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value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greater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then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el-GR" sz="2400" dirty="0">
                <a:latin typeface="Cambria" panose="02040503050406030204" pitchFamily="18" charset="0"/>
              </a:rPr>
              <a:t>δ</a:t>
            </a:r>
            <a:r>
              <a:rPr lang="it-IT" sz="2400" dirty="0">
                <a:latin typeface="Cambria" panose="02040503050406030204" pitchFamily="18" charset="0"/>
              </a:rPr>
              <a:t> </a:t>
            </a:r>
            <a:r>
              <a:rPr lang="it-IT" sz="2400" dirty="0" smtClean="0">
                <a:latin typeface="Cambria" panose="02040503050406030204" pitchFamily="18" charset="0"/>
              </a:rPr>
              <a:t>or NIL </a:t>
            </a:r>
            <a:r>
              <a:rPr lang="it-IT" sz="2400" dirty="0" err="1" smtClean="0">
                <a:latin typeface="Cambria" panose="02040503050406030204" pitchFamily="18" charset="0"/>
              </a:rPr>
              <a:t>is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ignored</a:t>
            </a:r>
            <a:endParaRPr lang="it-IT" sz="2400" dirty="0" smtClean="0">
              <a:latin typeface="Cambria" panose="02040503050406030204" pitchFamily="18" charset="0"/>
            </a:endParaRPr>
          </a:p>
          <a:p>
            <a:pPr lvl="3">
              <a:buFont typeface="Wingdings" panose="05000000000000000000" pitchFamily="2" charset="2"/>
              <a:buChar char="Ø"/>
            </a:pPr>
            <a:r>
              <a:rPr lang="it-IT" sz="2400" i="1" dirty="0" smtClean="0">
                <a:latin typeface="Cambria" panose="02040503050406030204" pitchFamily="18" charset="0"/>
              </a:rPr>
              <a:t>P </a:t>
            </a:r>
            <a:r>
              <a:rPr lang="it-IT" sz="2400" dirty="0" err="1" smtClean="0">
                <a:latin typeface="Cambria" panose="02040503050406030204" pitchFamily="18" charset="0"/>
              </a:rPr>
              <a:t>takes</a:t>
            </a:r>
            <a:r>
              <a:rPr lang="it-IT" sz="2400" dirty="0" smtClean="0">
                <a:latin typeface="Cambria" panose="02040503050406030204" pitchFamily="18" charset="0"/>
              </a:rPr>
              <a:t> the </a:t>
            </a:r>
            <a:r>
              <a:rPr lang="it-IT" sz="2400" dirty="0" err="1" smtClean="0">
                <a:latin typeface="Cambria" panose="02040503050406030204" pitchFamily="18" charset="0"/>
              </a:rPr>
              <a:t>median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value</a:t>
            </a:r>
            <a:r>
              <a:rPr lang="it-IT" sz="2400" dirty="0" smtClean="0">
                <a:latin typeface="Cambria" panose="02040503050406030204" pitchFamily="18" charset="0"/>
              </a:rPr>
              <a:t> of the </a:t>
            </a:r>
            <a:r>
              <a:rPr lang="it-IT" sz="2400" dirty="0" err="1" smtClean="0">
                <a:latin typeface="Cambria" panose="02040503050406030204" pitchFamily="18" charset="0"/>
              </a:rPr>
              <a:t>remaining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components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as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its</a:t>
            </a:r>
            <a:r>
              <a:rPr lang="it-IT" sz="2400" dirty="0" smtClean="0">
                <a:latin typeface="Cambria" panose="02040503050406030204" pitchFamily="18" charset="0"/>
              </a:rPr>
              <a:t> new </a:t>
            </a:r>
            <a:r>
              <a:rPr lang="it-IT" sz="2400" dirty="0" err="1" smtClean="0">
                <a:latin typeface="Cambria" panose="02040503050406030204" pitchFamily="18" charset="0"/>
              </a:rPr>
              <a:t>value</a:t>
            </a:r>
            <a:endParaRPr lang="it-IT" sz="2400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0763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Reliability </a:t>
            </a:r>
            <a:r>
              <a:rPr lang="it-IT" dirty="0" err="1" smtClean="0"/>
              <a:t>prediction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</p:spPr>
            <p:txBody>
              <a:bodyPr>
                <a:normAutofit/>
              </a:bodyPr>
              <a:lstStyle/>
              <a:p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Markov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Model</a:t>
                </a:r>
              </a:p>
              <a:p>
                <a:r>
                  <a:rPr lang="it-IT" sz="2400" dirty="0"/>
                  <a:t>State </a:t>
                </a:r>
                <a:r>
                  <a:rPr lang="it-IT" sz="2400" dirty="0" err="1"/>
                  <a:t>labeled</a:t>
                </a:r>
                <a:r>
                  <a:rPr lang="it-IT" sz="2400" dirty="0"/>
                  <a:t> by </a:t>
                </a:r>
                <a:r>
                  <a:rPr lang="it-IT" sz="2400" dirty="0" err="1"/>
                  <a:t>triplet</a:t>
                </a:r>
                <a:r>
                  <a:rPr lang="it-IT" sz="2400" dirty="0"/>
                  <a:t> </a:t>
                </a:r>
                <a:r>
                  <a:rPr lang="it-IT" sz="2400" i="1" dirty="0"/>
                  <a:t>(</a:t>
                </a:r>
                <a:r>
                  <a:rPr lang="it-IT" sz="2400" i="1" dirty="0" err="1"/>
                  <a:t>h,d,f</a:t>
                </a:r>
                <a:r>
                  <a:rPr lang="it-IT" sz="2400" i="1" dirty="0"/>
                  <a:t>) </a:t>
                </a:r>
                <a:r>
                  <a:rPr lang="it-IT" sz="2400" dirty="0"/>
                  <a:t> </a:t>
                </a:r>
                <a:r>
                  <a:rPr lang="it-IT" sz="2400" dirty="0" err="1"/>
                  <a:t>where</a:t>
                </a:r>
                <a:r>
                  <a:rPr lang="it-IT" sz="2400" dirty="0"/>
                  <a:t> </a:t>
                </a:r>
                <a:r>
                  <a:rPr lang="it-IT" sz="2400" i="1" dirty="0"/>
                  <a:t>h</a:t>
                </a:r>
                <a:r>
                  <a:rPr lang="it-IT" sz="2400" dirty="0"/>
                  <a:t> = </a:t>
                </a:r>
                <a:r>
                  <a:rPr lang="it-IT" sz="2400" dirty="0" err="1"/>
                  <a:t>number</a:t>
                </a:r>
                <a:r>
                  <a:rPr lang="it-IT" sz="2400" dirty="0"/>
                  <a:t> of </a:t>
                </a:r>
                <a:r>
                  <a:rPr lang="it-IT" sz="2400" dirty="0" err="1"/>
                  <a:t>detected</a:t>
                </a:r>
                <a:r>
                  <a:rPr lang="it-IT" sz="2400" dirty="0"/>
                  <a:t> </a:t>
                </a:r>
                <a:r>
                  <a:rPr lang="it-IT" sz="2400" dirty="0" err="1"/>
                  <a:t>failures</a:t>
                </a:r>
                <a:r>
                  <a:rPr lang="it-IT" sz="2400" dirty="0"/>
                  <a:t> </a:t>
                </a:r>
                <a:r>
                  <a:rPr lang="it-IT" sz="2400" dirty="0" err="1"/>
                  <a:t>handled</a:t>
                </a:r>
                <a:r>
                  <a:rPr lang="it-IT" sz="2400" dirty="0"/>
                  <a:t> by </a:t>
                </a:r>
                <a:r>
                  <a:rPr lang="it-IT" sz="2400" dirty="0" err="1"/>
                  <a:t>reconfiguration</a:t>
                </a:r>
                <a:r>
                  <a:rPr lang="it-IT" sz="2400" dirty="0"/>
                  <a:t>, </a:t>
                </a:r>
                <a:r>
                  <a:rPr lang="it-IT" sz="2400" i="1" dirty="0"/>
                  <a:t>d</a:t>
                </a:r>
                <a:r>
                  <a:rPr lang="it-IT" sz="2400" dirty="0"/>
                  <a:t> = </a:t>
                </a:r>
                <a:r>
                  <a:rPr lang="it-IT" sz="2400" dirty="0" err="1"/>
                  <a:t>number</a:t>
                </a:r>
                <a:r>
                  <a:rPr lang="it-IT" sz="2400" dirty="0"/>
                  <a:t> of </a:t>
                </a:r>
                <a:r>
                  <a:rPr lang="it-IT" sz="2400" dirty="0" err="1"/>
                  <a:t>failures</a:t>
                </a:r>
                <a:r>
                  <a:rPr lang="it-IT" sz="2400" dirty="0"/>
                  <a:t> </a:t>
                </a:r>
                <a:r>
                  <a:rPr lang="it-IT" sz="2400" dirty="0" err="1"/>
                  <a:t>detected</a:t>
                </a:r>
                <a:r>
                  <a:rPr lang="it-IT" sz="2400" dirty="0"/>
                  <a:t>, </a:t>
                </a:r>
                <a:r>
                  <a:rPr lang="it-IT" sz="2400" i="1" dirty="0"/>
                  <a:t>f </a:t>
                </a:r>
                <a:r>
                  <a:rPr lang="it-IT" sz="2400" dirty="0"/>
                  <a:t>= </a:t>
                </a:r>
                <a:r>
                  <a:rPr lang="it-IT" sz="2400" dirty="0" err="1"/>
                  <a:t>number</a:t>
                </a:r>
                <a:r>
                  <a:rPr lang="it-IT" sz="2400" dirty="0"/>
                  <a:t> of </a:t>
                </a:r>
                <a:r>
                  <a:rPr lang="it-IT" sz="2400" dirty="0" err="1"/>
                  <a:t>failures</a:t>
                </a:r>
                <a:r>
                  <a:rPr lang="it-IT" sz="2400" dirty="0"/>
                  <a:t> </a:t>
                </a:r>
                <a:r>
                  <a:rPr lang="it-IT" sz="2400" dirty="0" err="1"/>
                  <a:t>occurred</a:t>
                </a:r>
                <a:endParaRPr lang="it-IT" sz="2400" i="1" dirty="0"/>
              </a:p>
              <a:p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Transitions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caused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by:</a:t>
                </a:r>
              </a:p>
              <a:p>
                <a:pPr lvl="1"/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Fault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occurrance</a:t>
                </a:r>
                <a:endParaRPr lang="it-IT" sz="2200" dirty="0" smtClean="0">
                  <a:solidFill>
                    <a:srgbClr val="514A40"/>
                  </a:solidFill>
                  <a:latin typeface="Cambria"/>
                </a:endParaRPr>
              </a:p>
              <a:p>
                <a:pPr lvl="1"/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Fault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detection</a:t>
                </a:r>
                <a:endParaRPr lang="it-IT" sz="2200" dirty="0" smtClean="0">
                  <a:solidFill>
                    <a:srgbClr val="514A40"/>
                  </a:solidFill>
                  <a:latin typeface="Cambria"/>
                </a:endParaRPr>
              </a:p>
              <a:p>
                <a:pPr lvl="1"/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Fault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handling</a:t>
                </a:r>
                <a:endParaRPr lang="it-IT" sz="2200" dirty="0" smtClean="0">
                  <a:solidFill>
                    <a:srgbClr val="514A40"/>
                  </a:solidFill>
                  <a:latin typeface="Cambria"/>
                </a:endParaRPr>
              </a:p>
              <a:p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Hardware fault,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transient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faults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assume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exponential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distributions</a:t>
                </a:r>
                <a:endParaRPr lang="it-IT" sz="2400" dirty="0" smtClean="0">
                  <a:solidFill>
                    <a:srgbClr val="514A40"/>
                  </a:solidFill>
                  <a:latin typeface="Cambria"/>
                </a:endParaRPr>
              </a:p>
              <a:p>
                <a:pPr lvl="1"/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Executive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system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considers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unit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faulty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only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after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multiple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transient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fault</a:t>
                </a:r>
              </a:p>
              <a:p>
                <a:pPr lvl="1"/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Fail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rates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: processors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2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2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2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it-IT" sz="2200" dirty="0" smtClean="0">
                    <a:latin typeface="Cambria"/>
                  </a:rPr>
                  <a:t> per hour, </a:t>
                </a:r>
                <a:r>
                  <a:rPr lang="it-IT" sz="2200" dirty="0" err="1" smtClean="0">
                    <a:latin typeface="Cambria"/>
                  </a:rPr>
                  <a:t>busses</a:t>
                </a:r>
                <a:r>
                  <a:rPr lang="it-IT" sz="2200" dirty="0" smtClean="0">
                    <a:latin typeface="Cambria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it-IT" sz="2200" dirty="0" smtClean="0">
                    <a:latin typeface="Cambria"/>
                  </a:rPr>
                  <a:t> per hour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  <a:blipFill rotWithShape="0">
                <a:blip r:embed="rId3"/>
                <a:stretch>
                  <a:fillRect l="-270" t="-17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86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Reliability </a:t>
            </a:r>
            <a:r>
              <a:rPr lang="it-IT" dirty="0" err="1" smtClean="0"/>
              <a:t>prediction</a:t>
            </a:r>
            <a:endParaRPr lang="en-GB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293398"/>
            <a:ext cx="4210050" cy="37623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5883139" y="2131222"/>
                <a:ext cx="6014000" cy="20867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06" lvl="0" indent="-228589" defTabSz="914354">
                  <a:lnSpc>
                    <a:spcPct val="90000"/>
                  </a:lnSpc>
                  <a:spcBef>
                    <a:spcPts val="1800"/>
                  </a:spcBef>
                  <a:buClr>
                    <a:srgbClr val="A85229"/>
                  </a:buClr>
                  <a:buFont typeface="Arial" pitchFamily="34" charset="0"/>
                  <a:buChar char="•"/>
                </a:pPr>
                <a:r>
                  <a:rPr lang="it-IT" sz="2400" dirty="0" smtClean="0">
                    <a:solidFill>
                      <a:srgbClr val="514A40"/>
                    </a:solidFill>
                  </a:rPr>
                  <a:t>Exhaustion of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spares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rgbClr val="514A40"/>
                        </a:solidFill>
                        <a:latin typeface="Cambria Math" panose="02040503050406030204" pitchFamily="18" charset="0"/>
                      </a:rPr>
                      <m:t>5∗</m:t>
                    </m:r>
                    <m:sSup>
                      <m:sSupPr>
                        <m:ctrlPr>
                          <a:rPr lang="it-IT" sz="24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4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endParaRPr lang="it-IT" sz="2200" dirty="0" smtClean="0">
                  <a:solidFill>
                    <a:srgbClr val="514A40"/>
                  </a:solidFill>
                </a:endParaRPr>
              </a:p>
              <a:p>
                <a:pPr marL="274306" indent="-228589" defTabSz="914354">
                  <a:lnSpc>
                    <a:spcPct val="90000"/>
                  </a:lnSpc>
                  <a:spcBef>
                    <a:spcPts val="1800"/>
                  </a:spcBef>
                  <a:buClr>
                    <a:srgbClr val="A85229"/>
                  </a:buClr>
                  <a:buFont typeface="Arial" pitchFamily="34" charset="0"/>
                  <a:buChar char="•"/>
                </a:pPr>
                <a:r>
                  <a:rPr lang="it-IT" sz="2400" dirty="0" smtClean="0">
                    <a:solidFill>
                      <a:srgbClr val="514A40"/>
                    </a:solidFill>
                  </a:rPr>
                  <a:t>Double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faults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(t = 100ms) = </a:t>
                </a:r>
                <a14:m>
                  <m:oMath xmlns:m="http://schemas.openxmlformats.org/officeDocument/2006/math">
                    <m:r>
                      <a:rPr lang="it-IT" sz="2400" i="1" dirty="0" smtClean="0">
                        <a:solidFill>
                          <a:srgbClr val="514A4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it-IT" sz="2400" i="1">
                        <a:solidFill>
                          <a:srgbClr val="514A4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it-IT" sz="24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4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it-IT" sz="24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it-IT" sz="2400" dirty="0" smtClean="0">
                  <a:solidFill>
                    <a:srgbClr val="514A40"/>
                  </a:solidFill>
                </a:endParaRPr>
              </a:p>
              <a:p>
                <a:pPr marL="274306" indent="-228589" defTabSz="914354">
                  <a:lnSpc>
                    <a:spcPct val="90000"/>
                  </a:lnSpc>
                  <a:spcBef>
                    <a:spcPts val="1800"/>
                  </a:spcBef>
                  <a:buClr>
                    <a:srgbClr val="A85229"/>
                  </a:buClr>
                  <a:buFont typeface="Arial" pitchFamily="34" charset="0"/>
                  <a:buChar char="•"/>
                </a:pPr>
                <a:r>
                  <a:rPr lang="it-IT" sz="2400" dirty="0">
                    <a:solidFill>
                      <a:srgbClr val="514A40"/>
                    </a:solidFill>
                  </a:rPr>
                  <a:t>Double </a:t>
                </a:r>
                <a:r>
                  <a:rPr lang="it-IT" sz="2400" dirty="0" err="1">
                    <a:solidFill>
                      <a:srgbClr val="514A40"/>
                    </a:solidFill>
                  </a:rPr>
                  <a:t>faults</a:t>
                </a:r>
                <a:r>
                  <a:rPr lang="it-IT" sz="2400" dirty="0">
                    <a:solidFill>
                      <a:srgbClr val="514A40"/>
                    </a:solidFill>
                  </a:rPr>
                  <a:t> (t = 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1s</a:t>
                </a:r>
                <a:r>
                  <a:rPr lang="it-IT" sz="2400" dirty="0">
                    <a:solidFill>
                      <a:srgbClr val="514A4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it-IT" sz="2400" i="1" dirty="0">
                        <a:solidFill>
                          <a:srgbClr val="514A4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it-IT" sz="2400" i="1">
                        <a:solidFill>
                          <a:srgbClr val="514A4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it-IT" sz="24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4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it-IT" sz="24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it-IT" sz="2400" dirty="0">
                  <a:solidFill>
                    <a:srgbClr val="514A40"/>
                  </a:solidFill>
                </a:endParaRPr>
              </a:p>
              <a:p>
                <a:pPr marL="274306" lvl="0" indent="-228589" defTabSz="914354">
                  <a:lnSpc>
                    <a:spcPct val="90000"/>
                  </a:lnSpc>
                  <a:spcBef>
                    <a:spcPts val="1800"/>
                  </a:spcBef>
                  <a:buClr>
                    <a:srgbClr val="A85229"/>
                  </a:buClr>
                  <a:buFont typeface="Arial" pitchFamily="34" charset="0"/>
                  <a:buChar char="•"/>
                </a:pPr>
                <a:endParaRPr lang="it-IT" sz="2200" dirty="0" smtClean="0">
                  <a:solidFill>
                    <a:srgbClr val="514A40"/>
                  </a:solidFill>
                </a:endParaRPr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139" y="2131222"/>
                <a:ext cx="6014000" cy="2086725"/>
              </a:xfrm>
              <a:prstGeom prst="rect">
                <a:avLst/>
              </a:prstGeom>
              <a:blipFill rotWithShape="0">
                <a:blip r:embed="rId4"/>
                <a:stretch>
                  <a:fillRect l="-507" t="-4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73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Sift</a:t>
            </a:r>
            <a:r>
              <a:rPr lang="it-IT" dirty="0" smtClean="0"/>
              <a:t> hardware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latin typeface="Cambria"/>
              </a:rPr>
              <a:t>SIFT </a:t>
            </a:r>
            <a:r>
              <a:rPr lang="it-IT" sz="2400" dirty="0" err="1" smtClean="0">
                <a:latin typeface="Cambria"/>
              </a:rPr>
              <a:t>system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attempts</a:t>
            </a:r>
            <a:r>
              <a:rPr lang="it-IT" sz="2400" dirty="0" smtClean="0">
                <a:latin typeface="Cambria"/>
              </a:rPr>
              <a:t> to use standard </a:t>
            </a:r>
            <a:r>
              <a:rPr lang="it-IT" sz="2400" dirty="0" err="1" smtClean="0">
                <a:latin typeface="Cambria"/>
              </a:rPr>
              <a:t>units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whenever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possible</a:t>
            </a:r>
            <a:endParaRPr lang="it-IT" sz="2400" dirty="0" smtClean="0">
              <a:latin typeface="Cambria"/>
            </a:endParaRPr>
          </a:p>
          <a:p>
            <a:r>
              <a:rPr lang="it-IT" sz="2400" dirty="0" smtClean="0">
                <a:latin typeface="Cambria"/>
              </a:rPr>
              <a:t>Special design </a:t>
            </a:r>
            <a:r>
              <a:rPr lang="it-IT" sz="2400" dirty="0" err="1" smtClean="0">
                <a:latin typeface="Cambria"/>
              </a:rPr>
              <a:t>is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needed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only</a:t>
            </a:r>
            <a:r>
              <a:rPr lang="it-IT" sz="2400" dirty="0" smtClean="0">
                <a:latin typeface="Cambria"/>
              </a:rPr>
              <a:t> in the bus </a:t>
            </a:r>
            <a:r>
              <a:rPr lang="it-IT" sz="2400" dirty="0" err="1" smtClean="0">
                <a:latin typeface="Cambria"/>
              </a:rPr>
              <a:t>system</a:t>
            </a:r>
            <a:r>
              <a:rPr lang="it-IT" sz="2400" dirty="0" smtClean="0">
                <a:latin typeface="Cambria"/>
              </a:rPr>
              <a:t> and in the </a:t>
            </a:r>
            <a:r>
              <a:rPr lang="it-IT" sz="2400" dirty="0" err="1" smtClean="0">
                <a:latin typeface="Cambria"/>
              </a:rPr>
              <a:t>interface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between</a:t>
            </a:r>
            <a:r>
              <a:rPr lang="it-IT" sz="2400" dirty="0" smtClean="0">
                <a:latin typeface="Cambria"/>
              </a:rPr>
              <a:t> the </a:t>
            </a:r>
            <a:r>
              <a:rPr lang="it-IT" sz="2400" dirty="0" err="1" smtClean="0">
                <a:latin typeface="Cambria"/>
              </a:rPr>
              <a:t>buses</a:t>
            </a:r>
            <a:r>
              <a:rPr lang="it-IT" sz="2400" dirty="0" smtClean="0">
                <a:latin typeface="Cambria"/>
              </a:rPr>
              <a:t> and the processing </a:t>
            </a:r>
            <a:r>
              <a:rPr lang="it-IT" sz="2400" dirty="0" err="1" smtClean="0">
                <a:latin typeface="Cambria"/>
              </a:rPr>
              <a:t>modules</a:t>
            </a:r>
            <a:endParaRPr lang="it-IT" sz="2400" dirty="0"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8" y="2375452"/>
            <a:ext cx="3476625" cy="347766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06" y="926931"/>
            <a:ext cx="4718188" cy="500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7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software </a:t>
            </a:r>
            <a:r>
              <a:rPr lang="it-IT" dirty="0" err="1" smtClean="0"/>
              <a:t>system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latin typeface="Cambria"/>
              </a:rPr>
              <a:t>Executive software</a:t>
            </a:r>
          </a:p>
          <a:p>
            <a:pPr lvl="1"/>
            <a:r>
              <a:rPr lang="it-IT" sz="2200" dirty="0" err="1" smtClean="0">
                <a:latin typeface="Cambria"/>
              </a:rPr>
              <a:t>Responsible</a:t>
            </a:r>
            <a:r>
              <a:rPr lang="it-IT" sz="2200" dirty="0" smtClean="0">
                <a:latin typeface="Cambria"/>
              </a:rPr>
              <a:t> for the </a:t>
            </a:r>
            <a:r>
              <a:rPr lang="it-IT" sz="2200" dirty="0" err="1" smtClean="0">
                <a:latin typeface="Cambria"/>
              </a:rPr>
              <a:t>reliable</a:t>
            </a:r>
            <a:r>
              <a:rPr lang="it-IT" sz="2200" dirty="0" smtClean="0">
                <a:latin typeface="Cambria"/>
              </a:rPr>
              <a:t> </a:t>
            </a:r>
            <a:r>
              <a:rPr lang="it-IT" sz="2200" dirty="0" err="1" smtClean="0">
                <a:latin typeface="Cambria"/>
              </a:rPr>
              <a:t>execution</a:t>
            </a:r>
            <a:r>
              <a:rPr lang="it-IT" sz="2200" dirty="0" smtClean="0">
                <a:latin typeface="Cambria"/>
              </a:rPr>
              <a:t> of the </a:t>
            </a:r>
            <a:r>
              <a:rPr lang="it-IT" sz="2200" dirty="0" err="1" smtClean="0">
                <a:latin typeface="Cambria"/>
              </a:rPr>
              <a:t>application</a:t>
            </a:r>
            <a:r>
              <a:rPr lang="it-IT" sz="2200" dirty="0" smtClean="0">
                <a:latin typeface="Cambria"/>
              </a:rPr>
              <a:t> </a:t>
            </a:r>
            <a:r>
              <a:rPr lang="it-IT" sz="2200" dirty="0" err="1" smtClean="0">
                <a:latin typeface="Cambria"/>
              </a:rPr>
              <a:t>tasks</a:t>
            </a:r>
            <a:endParaRPr lang="it-IT" sz="2200" dirty="0" smtClean="0">
              <a:latin typeface="Cambria"/>
            </a:endParaRPr>
          </a:p>
          <a:p>
            <a:pPr lvl="2"/>
            <a:r>
              <a:rPr lang="it-IT" sz="2000" dirty="0" err="1" smtClean="0">
                <a:latin typeface="Cambria"/>
              </a:rPr>
              <a:t>Run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each</a:t>
            </a:r>
            <a:r>
              <a:rPr lang="it-IT" sz="2000" dirty="0" smtClean="0">
                <a:latin typeface="Cambria"/>
              </a:rPr>
              <a:t> task </a:t>
            </a:r>
            <a:r>
              <a:rPr lang="it-IT" sz="2000" dirty="0" err="1" smtClean="0">
                <a:latin typeface="Cambria"/>
              </a:rPr>
              <a:t>at</a:t>
            </a:r>
            <a:r>
              <a:rPr lang="it-IT" sz="2000" dirty="0" smtClean="0">
                <a:latin typeface="Cambria"/>
              </a:rPr>
              <a:t> the </a:t>
            </a:r>
            <a:r>
              <a:rPr lang="it-IT" sz="2000" dirty="0" err="1" smtClean="0">
                <a:latin typeface="Cambria"/>
              </a:rPr>
              <a:t>required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iteration</a:t>
            </a:r>
            <a:r>
              <a:rPr lang="it-IT" sz="2000" dirty="0" smtClean="0">
                <a:latin typeface="Cambria"/>
              </a:rPr>
              <a:t> rate</a:t>
            </a:r>
          </a:p>
          <a:p>
            <a:pPr lvl="2"/>
            <a:r>
              <a:rPr lang="it-IT" sz="2000" dirty="0" err="1" smtClean="0">
                <a:latin typeface="Cambria"/>
              </a:rPr>
              <a:t>Provide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correct</a:t>
            </a:r>
            <a:r>
              <a:rPr lang="it-IT" sz="2000" dirty="0" smtClean="0">
                <a:latin typeface="Cambria"/>
              </a:rPr>
              <a:t> input </a:t>
            </a:r>
            <a:r>
              <a:rPr lang="it-IT" sz="2000" dirty="0" err="1" smtClean="0">
                <a:latin typeface="Cambria"/>
              </a:rPr>
              <a:t>values</a:t>
            </a:r>
            <a:endParaRPr lang="it-IT" sz="2000" dirty="0" smtClean="0">
              <a:latin typeface="Cambria"/>
            </a:endParaRPr>
          </a:p>
          <a:p>
            <a:pPr lvl="2"/>
            <a:r>
              <a:rPr lang="it-IT" sz="2000" dirty="0" err="1" smtClean="0">
                <a:latin typeface="Cambria"/>
              </a:rPr>
              <a:t>Detect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errors</a:t>
            </a:r>
            <a:r>
              <a:rPr lang="it-IT" sz="2000" dirty="0" smtClean="0">
                <a:latin typeface="Cambria"/>
              </a:rPr>
              <a:t>, </a:t>
            </a:r>
            <a:r>
              <a:rPr lang="it-IT" sz="2000" dirty="0" err="1" smtClean="0">
                <a:latin typeface="Cambria"/>
              </a:rPr>
              <a:t>diagnose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their</a:t>
            </a:r>
            <a:r>
              <a:rPr lang="it-IT" sz="2000" dirty="0" smtClean="0">
                <a:latin typeface="Cambria"/>
              </a:rPr>
              <a:t> cause</a:t>
            </a:r>
          </a:p>
          <a:p>
            <a:pPr lvl="2"/>
            <a:r>
              <a:rPr lang="it-IT" sz="2000" dirty="0" err="1" smtClean="0">
                <a:latin typeface="Cambria"/>
              </a:rPr>
              <a:t>Reconfigure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system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after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failure</a:t>
            </a:r>
            <a:endParaRPr lang="it-IT" sz="2000" dirty="0" smtClean="0">
              <a:latin typeface="Cambria"/>
            </a:endParaRPr>
          </a:p>
          <a:p>
            <a:pPr lvl="1"/>
            <a:r>
              <a:rPr lang="it-IT" sz="2200" dirty="0" smtClean="0">
                <a:latin typeface="Cambria"/>
              </a:rPr>
              <a:t>3 executive </a:t>
            </a:r>
            <a:r>
              <a:rPr lang="it-IT" sz="2200" dirty="0" err="1" smtClean="0">
                <a:latin typeface="Cambria"/>
              </a:rPr>
              <a:t>components</a:t>
            </a:r>
            <a:endParaRPr lang="it-IT" sz="2200" dirty="0" smtClean="0">
              <a:latin typeface="Cambria"/>
            </a:endParaRPr>
          </a:p>
          <a:p>
            <a:pPr lvl="2"/>
            <a:r>
              <a:rPr lang="it-IT" sz="2000" dirty="0" smtClean="0">
                <a:latin typeface="Cambria"/>
              </a:rPr>
              <a:t>Global executive task</a:t>
            </a:r>
          </a:p>
          <a:p>
            <a:pPr lvl="2"/>
            <a:r>
              <a:rPr lang="it-IT" sz="2000" dirty="0" smtClean="0">
                <a:latin typeface="Cambria"/>
              </a:rPr>
              <a:t>Local executive</a:t>
            </a:r>
          </a:p>
          <a:p>
            <a:pPr lvl="2"/>
            <a:r>
              <a:rPr lang="it-IT" sz="2000" dirty="0" smtClean="0">
                <a:latin typeface="Cambria"/>
              </a:rPr>
              <a:t>Local-global </a:t>
            </a:r>
            <a:r>
              <a:rPr lang="it-IT" sz="2000" dirty="0" err="1" smtClean="0">
                <a:latin typeface="Cambria"/>
              </a:rPr>
              <a:t>communication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tasks</a:t>
            </a:r>
            <a:endParaRPr lang="it-IT" sz="2000" dirty="0">
              <a:latin typeface="Cambria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236" y="1696452"/>
            <a:ext cx="5927528" cy="346509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5" y="1528762"/>
            <a:ext cx="5619750" cy="380047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7" y="1519237"/>
            <a:ext cx="56864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1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local</a:t>
            </a:r>
            <a:r>
              <a:rPr lang="it-IT" dirty="0" smtClean="0"/>
              <a:t>-global </a:t>
            </a:r>
            <a:r>
              <a:rPr lang="it-IT" dirty="0" err="1" smtClean="0"/>
              <a:t>communication</a:t>
            </a:r>
            <a:r>
              <a:rPr lang="it-IT" dirty="0" smtClean="0"/>
              <a:t> </a:t>
            </a:r>
            <a:r>
              <a:rPr lang="it-IT" dirty="0" err="1" smtClean="0"/>
              <a:t>tasks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latin typeface="Cambria"/>
              </a:rPr>
              <a:t>Local-Global </a:t>
            </a:r>
            <a:r>
              <a:rPr lang="it-IT" sz="2400" dirty="0" err="1" smtClean="0">
                <a:latin typeface="Cambria"/>
              </a:rPr>
              <a:t>communication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tasks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consist</a:t>
            </a:r>
            <a:r>
              <a:rPr lang="it-IT" sz="2400" dirty="0" smtClean="0">
                <a:latin typeface="Cambria"/>
              </a:rPr>
              <a:t> of </a:t>
            </a:r>
            <a:r>
              <a:rPr lang="it-IT" sz="2400" dirty="0" err="1" smtClean="0">
                <a:latin typeface="Cambria"/>
              </a:rPr>
              <a:t>reconfiguration</a:t>
            </a:r>
            <a:r>
              <a:rPr lang="it-IT" sz="2400" dirty="0" smtClean="0">
                <a:latin typeface="Cambria"/>
              </a:rPr>
              <a:t> task and </a:t>
            </a:r>
            <a:r>
              <a:rPr lang="it-IT" sz="2400" dirty="0" err="1" smtClean="0">
                <a:latin typeface="Cambria"/>
              </a:rPr>
              <a:t>error</a:t>
            </a:r>
            <a:r>
              <a:rPr lang="it-IT" sz="2400" dirty="0" smtClean="0">
                <a:latin typeface="Cambria"/>
              </a:rPr>
              <a:t> reporting task</a:t>
            </a:r>
            <a:endParaRPr lang="it-IT" sz="2400" dirty="0">
              <a:latin typeface="Cambria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393" y="1633537"/>
            <a:ext cx="4115214" cy="423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0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global executive task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err="1" smtClean="0">
                <a:latin typeface="Cambria"/>
              </a:rPr>
              <a:t>Executed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critical</a:t>
            </a:r>
            <a:r>
              <a:rPr lang="it-IT" sz="2400" dirty="0" smtClean="0">
                <a:latin typeface="Cambria"/>
              </a:rPr>
              <a:t> task</a:t>
            </a:r>
          </a:p>
          <a:p>
            <a:r>
              <a:rPr lang="it-IT" sz="2400" dirty="0" err="1" smtClean="0">
                <a:latin typeface="Cambria"/>
              </a:rPr>
              <a:t>Analyzes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error</a:t>
            </a:r>
            <a:r>
              <a:rPr lang="it-IT" sz="2400" dirty="0" smtClean="0">
                <a:latin typeface="Cambria"/>
              </a:rPr>
              <a:t> reports, </a:t>
            </a:r>
            <a:r>
              <a:rPr lang="it-IT" sz="2400" dirty="0" err="1" smtClean="0">
                <a:latin typeface="Cambria"/>
              </a:rPr>
              <a:t>diagnoses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errors</a:t>
            </a:r>
            <a:endParaRPr lang="it-IT" sz="2400" dirty="0" smtClean="0">
              <a:latin typeface="Cambria"/>
            </a:endParaRPr>
          </a:p>
          <a:p>
            <a:r>
              <a:rPr lang="it-IT" sz="2400" dirty="0" err="1" smtClean="0">
                <a:latin typeface="Cambria"/>
              </a:rPr>
              <a:t>Determines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failed</a:t>
            </a:r>
            <a:r>
              <a:rPr lang="it-IT" sz="2400" dirty="0" smtClean="0">
                <a:latin typeface="Cambria"/>
              </a:rPr>
              <a:t> processor, </a:t>
            </a:r>
            <a:r>
              <a:rPr lang="it-IT" sz="2400" dirty="0" err="1" smtClean="0">
                <a:latin typeface="Cambria"/>
              </a:rPr>
              <a:t>reccomend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reconfiguration</a:t>
            </a:r>
            <a:endParaRPr lang="it-IT" sz="2400" dirty="0" smtClean="0">
              <a:latin typeface="Cambria"/>
            </a:endParaRPr>
          </a:p>
          <a:p>
            <a:r>
              <a:rPr lang="it-IT" sz="2400" dirty="0" smtClean="0">
                <a:latin typeface="Cambria"/>
              </a:rPr>
              <a:t>List of processors </a:t>
            </a:r>
            <a:r>
              <a:rPr lang="it-IT" sz="2400" dirty="0" err="1" smtClean="0">
                <a:latin typeface="Cambria"/>
              </a:rPr>
              <a:t>reccomended</a:t>
            </a:r>
            <a:r>
              <a:rPr lang="it-IT" sz="2400" dirty="0" smtClean="0">
                <a:latin typeface="Cambria"/>
              </a:rPr>
              <a:t> to be </a:t>
            </a:r>
            <a:r>
              <a:rPr lang="it-IT" sz="2400" dirty="0" err="1" smtClean="0">
                <a:latin typeface="Cambria"/>
              </a:rPr>
              <a:t>reconfigured</a:t>
            </a:r>
            <a:r>
              <a:rPr lang="it-IT" sz="2400" dirty="0" smtClean="0">
                <a:latin typeface="Cambria"/>
              </a:rPr>
              <a:t> out of the </a:t>
            </a:r>
            <a:r>
              <a:rPr lang="it-IT" sz="2400" dirty="0" err="1" smtClean="0">
                <a:latin typeface="Cambria"/>
              </a:rPr>
              <a:t>system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is</a:t>
            </a:r>
            <a:r>
              <a:rPr lang="it-IT" sz="2400" dirty="0" smtClean="0">
                <a:latin typeface="Cambria"/>
              </a:rPr>
              <a:t> broadcast to </a:t>
            </a:r>
            <a:r>
              <a:rPr lang="it-IT" sz="2400" dirty="0" err="1" smtClean="0">
                <a:latin typeface="Cambria"/>
              </a:rPr>
              <a:t>reconfiguration</a:t>
            </a:r>
            <a:r>
              <a:rPr lang="it-IT" sz="2400" dirty="0" smtClean="0">
                <a:latin typeface="Cambria"/>
              </a:rPr>
              <a:t> task</a:t>
            </a:r>
            <a:endParaRPr lang="it-IT" sz="2400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51481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authors</a:t>
            </a:r>
            <a:endParaRPr lang="it-IT" dirty="0"/>
          </a:p>
        </p:txBody>
      </p:sp>
      <p:pic>
        <p:nvPicPr>
          <p:cNvPr id="1026" name="Picture 2" descr="http://web.ornl.gov/%7E6qz/chandola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09816"/>
            <a:ext cx="1905000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-users.cs.umn.edu/%7Ebanerjee/arinda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212" y="1909816"/>
            <a:ext cx="2769576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-users.cs.umn.edu/%7Ekumar/kumar_phot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1909816"/>
            <a:ext cx="1703658" cy="222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/>
          <p:cNvSpPr/>
          <p:nvPr/>
        </p:nvSpPr>
        <p:spPr>
          <a:xfrm>
            <a:off x="715044" y="4542957"/>
            <a:ext cx="30657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+mj-ea"/>
                <a:cs typeface="+mj-cs"/>
              </a:rPr>
              <a:t>Varun</a:t>
            </a:r>
            <a:r>
              <a:rPr lang="it-IT" sz="2600" b="1" cap="all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+mj-ea"/>
                <a:cs typeface="+mj-cs"/>
              </a:rPr>
              <a:t> </a:t>
            </a:r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+mj-ea"/>
                <a:cs typeface="+mj-cs"/>
              </a:rPr>
              <a:t>chandola</a:t>
            </a:r>
            <a:endParaRPr lang="it-IT" sz="2600" b="1" cap="all" dirty="0" smtClean="0">
              <a:solidFill>
                <a:srgbClr val="A85229"/>
              </a:solidFill>
              <a:effectLst>
                <a:outerShdw blurRad="38100" dist="25400" dir="18900000" algn="bl" rotWithShape="0">
                  <a:prstClr val="white">
                    <a:alpha val="80000"/>
                  </a:prstClr>
                </a:outerShdw>
              </a:effectLst>
              <a:ea typeface="+mj-ea"/>
              <a:cs typeface="+mj-cs"/>
            </a:endParaRPr>
          </a:p>
          <a:p>
            <a:pPr algn="ctr"/>
            <a:r>
              <a:rPr lang="it-IT" dirty="0" err="1" smtClean="0"/>
              <a:t>University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Buffalo</a:t>
            </a:r>
            <a:endParaRPr lang="it-IT" dirty="0"/>
          </a:p>
        </p:txBody>
      </p:sp>
      <p:sp>
        <p:nvSpPr>
          <p:cNvPr id="5" name="Rettangolo 4"/>
          <p:cNvSpPr/>
          <p:nvPr/>
        </p:nvSpPr>
        <p:spPr>
          <a:xfrm>
            <a:off x="4020207" y="4542957"/>
            <a:ext cx="41515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Arindam</a:t>
            </a:r>
            <a:r>
              <a:rPr lang="it-IT" sz="2600" b="1" cap="all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 </a:t>
            </a:r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banerjee</a:t>
            </a:r>
            <a:endParaRPr lang="it-IT" sz="2600" b="1" cap="all" dirty="0" smtClean="0">
              <a:solidFill>
                <a:srgbClr val="A85229"/>
              </a:solidFill>
              <a:effectLst>
                <a:outerShdw blurRad="38100" dist="25400" dir="18900000" algn="bl" rotWithShape="0">
                  <a:prstClr val="white">
                    <a:alpha val="80000"/>
                  </a:prstClr>
                </a:outerShdw>
              </a:effectLst>
            </a:endParaRPr>
          </a:p>
          <a:p>
            <a:pPr lvl="0" algn="ctr"/>
            <a:r>
              <a:rPr lang="it-IT" dirty="0" err="1" smtClean="0">
                <a:solidFill>
                  <a:srgbClr val="514A40"/>
                </a:solidFill>
              </a:rPr>
              <a:t>University</a:t>
            </a:r>
            <a:r>
              <a:rPr lang="it-IT" dirty="0" smtClean="0">
                <a:solidFill>
                  <a:srgbClr val="514A40"/>
                </a:solidFill>
              </a:rPr>
              <a:t> of Minnesota</a:t>
            </a:r>
          </a:p>
        </p:txBody>
      </p:sp>
      <p:sp>
        <p:nvSpPr>
          <p:cNvPr id="6" name="Rettangolo 5"/>
          <p:cNvSpPr/>
          <p:nvPr/>
        </p:nvSpPr>
        <p:spPr>
          <a:xfrm>
            <a:off x="8442925" y="4542957"/>
            <a:ext cx="280100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Vipin</a:t>
            </a:r>
            <a:r>
              <a:rPr lang="it-IT" sz="2600" b="1" cap="all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 </a:t>
            </a:r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kumar</a:t>
            </a:r>
            <a:endParaRPr lang="it-IT" sz="2600" b="1" cap="all" dirty="0">
              <a:solidFill>
                <a:srgbClr val="A85229"/>
              </a:solidFill>
              <a:effectLst>
                <a:outerShdw blurRad="38100" dist="25400" dir="18900000" algn="bl" rotWithShape="0">
                  <a:prstClr val="white">
                    <a:alpha val="80000"/>
                  </a:prstClr>
                </a:outerShdw>
              </a:effectLst>
            </a:endParaRPr>
          </a:p>
          <a:p>
            <a:pPr lvl="0" algn="ctr"/>
            <a:r>
              <a:rPr lang="it-IT" dirty="0" err="1">
                <a:solidFill>
                  <a:srgbClr val="514A40"/>
                </a:solidFill>
              </a:rPr>
              <a:t>University</a:t>
            </a:r>
            <a:r>
              <a:rPr lang="it-IT" dirty="0">
                <a:solidFill>
                  <a:srgbClr val="514A40"/>
                </a:solidFill>
              </a:rPr>
              <a:t> of Minnesota</a:t>
            </a:r>
          </a:p>
        </p:txBody>
      </p:sp>
    </p:spTree>
    <p:extLst>
      <p:ext uri="{BB962C8B-B14F-4D97-AF65-F5344CB8AC3E}">
        <p14:creationId xmlns:p14="http://schemas.microsoft.com/office/powerpoint/2010/main" val="715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local</a:t>
            </a:r>
            <a:r>
              <a:rPr lang="it-IT" dirty="0" smtClean="0"/>
              <a:t> executive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latin typeface="Cambria"/>
              </a:rPr>
              <a:t>Collection of </a:t>
            </a:r>
            <a:r>
              <a:rPr lang="it-IT" sz="2400" dirty="0" err="1" smtClean="0">
                <a:latin typeface="Cambria"/>
              </a:rPr>
              <a:t>routines</a:t>
            </a:r>
            <a:endParaRPr lang="it-IT" sz="2400" dirty="0" smtClean="0"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200" dirty="0" err="1" smtClean="0">
                <a:latin typeface="Cambria"/>
              </a:rPr>
              <a:t>Error</a:t>
            </a:r>
            <a:r>
              <a:rPr lang="it-IT" sz="2200" dirty="0" smtClean="0">
                <a:latin typeface="Cambria"/>
              </a:rPr>
              <a:t> </a:t>
            </a:r>
            <a:r>
              <a:rPr lang="it-IT" sz="2200" dirty="0" err="1" smtClean="0">
                <a:latin typeface="Cambria"/>
              </a:rPr>
              <a:t>handler</a:t>
            </a:r>
            <a:endParaRPr lang="it-IT" sz="22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Invoked</a:t>
            </a:r>
            <a:r>
              <a:rPr lang="it-IT" sz="2000" dirty="0" smtClean="0">
                <a:latin typeface="Cambria"/>
              </a:rPr>
              <a:t> by </a:t>
            </a:r>
            <a:r>
              <a:rPr lang="it-IT" sz="2000" dirty="0" err="1" smtClean="0">
                <a:latin typeface="Cambria"/>
              </a:rPr>
              <a:t>voter</a:t>
            </a:r>
            <a:r>
              <a:rPr lang="it-IT" sz="2000" dirty="0" smtClean="0">
                <a:latin typeface="Cambria"/>
              </a:rPr>
              <a:t> in case of fault </a:t>
            </a:r>
            <a:r>
              <a:rPr lang="it-IT" sz="2000" dirty="0" err="1" smtClean="0">
                <a:latin typeface="Cambria"/>
              </a:rPr>
              <a:t>detection</a:t>
            </a:r>
            <a:endParaRPr lang="it-IT" sz="20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Updates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error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table</a:t>
            </a:r>
            <a:endParaRPr lang="it-IT" sz="2000" dirty="0" smtClean="0"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200" dirty="0" err="1" smtClean="0">
                <a:latin typeface="Cambria"/>
              </a:rPr>
              <a:t>Scheduler</a:t>
            </a:r>
            <a:endParaRPr lang="it-IT" sz="22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smtClean="0">
                <a:latin typeface="Cambria"/>
              </a:rPr>
              <a:t>Schedule </a:t>
            </a:r>
            <a:r>
              <a:rPr lang="it-IT" sz="2000" dirty="0" err="1" smtClean="0">
                <a:latin typeface="Cambria"/>
              </a:rPr>
              <a:t>execution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tasks</a:t>
            </a:r>
            <a:endParaRPr lang="it-IT" sz="20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smtClean="0">
                <a:latin typeface="Cambria"/>
              </a:rPr>
              <a:t>Use </a:t>
            </a:r>
            <a:r>
              <a:rPr lang="it-IT" sz="2000" dirty="0" err="1" smtClean="0">
                <a:latin typeface="Cambria"/>
              </a:rPr>
              <a:t>predefined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iteration</a:t>
            </a:r>
            <a:r>
              <a:rPr lang="it-IT" sz="2000" dirty="0" smtClean="0">
                <a:latin typeface="Cambria"/>
              </a:rPr>
              <a:t> rate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Define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sequence</a:t>
            </a:r>
            <a:r>
              <a:rPr lang="it-IT" sz="2000" dirty="0" smtClean="0">
                <a:latin typeface="Cambria"/>
              </a:rPr>
              <a:t> of time </a:t>
            </a:r>
            <a:r>
              <a:rPr lang="it-IT" sz="2000" dirty="0" err="1" smtClean="0">
                <a:latin typeface="Cambria"/>
              </a:rPr>
              <a:t>frames</a:t>
            </a:r>
            <a:endParaRPr lang="it-IT" sz="20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Whereas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execution</a:t>
            </a:r>
            <a:r>
              <a:rPr lang="it-IT" sz="2000" dirty="0" smtClean="0">
                <a:latin typeface="Cambria"/>
              </a:rPr>
              <a:t> must </a:t>
            </a:r>
            <a:r>
              <a:rPr lang="it-IT" sz="2000" dirty="0" err="1" smtClean="0">
                <a:latin typeface="Cambria"/>
              </a:rPr>
              <a:t>occur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within</a:t>
            </a:r>
            <a:r>
              <a:rPr lang="it-IT" sz="2000" dirty="0" smtClean="0">
                <a:latin typeface="Cambria"/>
              </a:rPr>
              <a:t> a frame, </a:t>
            </a:r>
            <a:r>
              <a:rPr lang="it-IT" sz="2000" dirty="0" err="1" smtClean="0">
                <a:latin typeface="Cambria"/>
              </a:rPr>
              <a:t>it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could</a:t>
            </a:r>
            <a:r>
              <a:rPr lang="it-IT" sz="2000" dirty="0" smtClean="0">
                <a:latin typeface="Cambria"/>
              </a:rPr>
              <a:t> be </a:t>
            </a:r>
            <a:r>
              <a:rPr lang="it-IT" sz="2000" dirty="0" err="1" smtClean="0">
                <a:latin typeface="Cambria"/>
              </a:rPr>
              <a:t>any</a:t>
            </a:r>
            <a:r>
              <a:rPr lang="it-IT" sz="2000" dirty="0" smtClean="0">
                <a:latin typeface="Cambria"/>
              </a:rPr>
              <a:t> time </a:t>
            </a:r>
            <a:r>
              <a:rPr lang="it-IT" sz="2000" dirty="0" err="1" smtClean="0">
                <a:latin typeface="Cambria"/>
              </a:rPr>
              <a:t>during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that</a:t>
            </a:r>
            <a:r>
              <a:rPr lang="it-IT" sz="2000" dirty="0" smtClean="0">
                <a:latin typeface="Cambria"/>
              </a:rPr>
              <a:t> frame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Scheduler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invoked</a:t>
            </a:r>
            <a:r>
              <a:rPr lang="it-IT" sz="2000" dirty="0" smtClean="0">
                <a:latin typeface="Cambria"/>
              </a:rPr>
              <a:t> by timer interrupt or </a:t>
            </a:r>
            <a:r>
              <a:rPr lang="it-IT" sz="2000" dirty="0" err="1" smtClean="0">
                <a:latin typeface="Cambria"/>
              </a:rPr>
              <a:t>completion</a:t>
            </a:r>
            <a:r>
              <a:rPr lang="it-IT" sz="2000" dirty="0" smtClean="0">
                <a:latin typeface="Cambria"/>
              </a:rPr>
              <a:t> of a task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Tasks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may</a:t>
            </a:r>
            <a:r>
              <a:rPr lang="it-IT" sz="2000" dirty="0" smtClean="0">
                <a:latin typeface="Cambria"/>
              </a:rPr>
              <a:t> be </a:t>
            </a:r>
            <a:r>
              <a:rPr lang="it-IT" sz="2000" dirty="0" err="1" smtClean="0">
                <a:latin typeface="Cambria"/>
              </a:rPr>
              <a:t>preempted</a:t>
            </a:r>
            <a:r>
              <a:rPr lang="it-IT" sz="2000" dirty="0" smtClean="0">
                <a:latin typeface="Cambria"/>
              </a:rPr>
              <a:t> by clock (in </a:t>
            </a:r>
            <a:r>
              <a:rPr lang="it-IT" sz="2000" dirty="0" err="1" smtClean="0">
                <a:latin typeface="Cambria"/>
              </a:rPr>
              <a:t>order</a:t>
            </a:r>
            <a:r>
              <a:rPr lang="it-IT" sz="2000" dirty="0" smtClean="0">
                <a:latin typeface="Cambria"/>
              </a:rPr>
              <a:t> to </a:t>
            </a:r>
            <a:r>
              <a:rPr lang="it-IT" sz="2000" dirty="0" err="1" smtClean="0">
                <a:latin typeface="Cambria"/>
              </a:rPr>
              <a:t>run</a:t>
            </a:r>
            <a:r>
              <a:rPr lang="it-IT" sz="2000" dirty="0" smtClean="0">
                <a:latin typeface="Cambria"/>
              </a:rPr>
              <a:t> task with </a:t>
            </a:r>
            <a:r>
              <a:rPr lang="it-IT" sz="2000" dirty="0" err="1" smtClean="0">
                <a:latin typeface="Cambria"/>
              </a:rPr>
              <a:t>higher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priority</a:t>
            </a:r>
            <a:r>
              <a:rPr lang="it-IT" sz="2000" dirty="0" smtClean="0">
                <a:latin typeface="Cambria"/>
              </a:rPr>
              <a:t>)</a:t>
            </a:r>
            <a:endParaRPr lang="it-IT" sz="2000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02516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local</a:t>
            </a:r>
            <a:r>
              <a:rPr lang="it-IT" dirty="0" smtClean="0"/>
              <a:t> executive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it-IT" sz="2200" dirty="0" smtClean="0">
                <a:latin typeface="Cambria"/>
              </a:rPr>
              <a:t>Buffer </a:t>
            </a:r>
            <a:r>
              <a:rPr lang="it-IT" sz="2200" dirty="0" err="1" smtClean="0">
                <a:latin typeface="Cambria"/>
              </a:rPr>
              <a:t>interface</a:t>
            </a:r>
            <a:r>
              <a:rPr lang="it-IT" sz="2200" dirty="0" smtClean="0">
                <a:latin typeface="Cambria"/>
              </a:rPr>
              <a:t> </a:t>
            </a:r>
            <a:r>
              <a:rPr lang="it-IT" sz="2200" dirty="0" err="1" smtClean="0">
                <a:latin typeface="Cambria"/>
              </a:rPr>
              <a:t>routines</a:t>
            </a:r>
            <a:endParaRPr lang="it-IT" sz="22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smtClean="0">
                <a:latin typeface="Cambria"/>
              </a:rPr>
              <a:t>Double </a:t>
            </a:r>
            <a:r>
              <a:rPr lang="it-IT" sz="2000" dirty="0" err="1" smtClean="0">
                <a:latin typeface="Cambria"/>
              </a:rPr>
              <a:t>buffering</a:t>
            </a:r>
            <a:r>
              <a:rPr lang="it-IT" sz="2000" dirty="0" smtClean="0">
                <a:latin typeface="Cambria"/>
              </a:rPr>
              <a:t>: input buffer </a:t>
            </a:r>
            <a:r>
              <a:rPr lang="it-IT" sz="2000" dirty="0" err="1" smtClean="0">
                <a:latin typeface="Cambria"/>
              </a:rPr>
              <a:t>contains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value</a:t>
            </a:r>
            <a:r>
              <a:rPr lang="it-IT" sz="2000" dirty="0" smtClean="0">
                <a:latin typeface="Cambria"/>
              </a:rPr>
              <a:t> from last </a:t>
            </a:r>
            <a:r>
              <a:rPr lang="it-IT" sz="2000" dirty="0" err="1" smtClean="0">
                <a:latin typeface="Cambria"/>
              </a:rPr>
              <a:t>iteration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that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will</a:t>
            </a:r>
            <a:r>
              <a:rPr lang="it-IT" sz="2000" dirty="0" smtClean="0">
                <a:latin typeface="Cambria"/>
              </a:rPr>
              <a:t> be </a:t>
            </a:r>
            <a:r>
              <a:rPr lang="it-IT" sz="2000" dirty="0" err="1" smtClean="0">
                <a:latin typeface="Cambria"/>
              </a:rPr>
              <a:t>used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as</a:t>
            </a:r>
            <a:r>
              <a:rPr lang="it-IT" sz="2000" dirty="0" smtClean="0">
                <a:latin typeface="Cambria"/>
              </a:rPr>
              <a:t> input to task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smtClean="0">
                <a:latin typeface="Cambria"/>
              </a:rPr>
              <a:t>In </a:t>
            </a:r>
            <a:r>
              <a:rPr lang="it-IT" sz="2000" dirty="0" err="1" smtClean="0">
                <a:latin typeface="Cambria"/>
              </a:rPr>
              <a:t>next</a:t>
            </a:r>
            <a:r>
              <a:rPr lang="it-IT" sz="2000" dirty="0" smtClean="0">
                <a:latin typeface="Cambria"/>
              </a:rPr>
              <a:t> frame buffers are </a:t>
            </a:r>
            <a:r>
              <a:rPr lang="it-IT" sz="2000" dirty="0" err="1" smtClean="0">
                <a:latin typeface="Cambria"/>
              </a:rPr>
              <a:t>switched</a:t>
            </a:r>
            <a:endParaRPr lang="it-IT" sz="2000" dirty="0" smtClean="0"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it-IT" sz="2200" dirty="0"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200" dirty="0" err="1" smtClean="0">
                <a:latin typeface="Cambria"/>
              </a:rPr>
              <a:t>Voter</a:t>
            </a:r>
            <a:r>
              <a:rPr lang="it-IT" sz="2200" dirty="0" smtClean="0">
                <a:latin typeface="Cambria"/>
              </a:rPr>
              <a:t> routine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Invoked</a:t>
            </a:r>
            <a:r>
              <a:rPr lang="it-IT" sz="2000" dirty="0" smtClean="0">
                <a:latin typeface="Cambria"/>
              </a:rPr>
              <a:t> by a task to </a:t>
            </a:r>
            <a:r>
              <a:rPr lang="it-IT" sz="2000" dirty="0" err="1" smtClean="0">
                <a:latin typeface="Cambria"/>
              </a:rPr>
              <a:t>get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inputs</a:t>
            </a:r>
            <a:r>
              <a:rPr lang="it-IT" sz="2000" dirty="0" smtClean="0">
                <a:latin typeface="Cambria"/>
              </a:rPr>
              <a:t> for </a:t>
            </a:r>
            <a:r>
              <a:rPr lang="it-IT" sz="2000" dirty="0" err="1" smtClean="0">
                <a:latin typeface="Cambria"/>
              </a:rPr>
              <a:t>its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current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iteration</a:t>
            </a:r>
            <a:endParaRPr lang="it-IT" sz="20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Voter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uses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table</a:t>
            </a:r>
            <a:r>
              <a:rPr lang="it-IT" sz="2000" dirty="0" smtClean="0">
                <a:latin typeface="Cambria"/>
              </a:rPr>
              <a:t> of </a:t>
            </a:r>
            <a:r>
              <a:rPr lang="it-IT" sz="2000" dirty="0" err="1" smtClean="0">
                <a:latin typeface="Cambria"/>
              </a:rPr>
              <a:t>reconfiguration</a:t>
            </a:r>
            <a:r>
              <a:rPr lang="it-IT" sz="2000" dirty="0" smtClean="0">
                <a:latin typeface="Cambria"/>
              </a:rPr>
              <a:t> task to </a:t>
            </a:r>
            <a:r>
              <a:rPr lang="it-IT" sz="2000" dirty="0" err="1" smtClean="0">
                <a:latin typeface="Cambria"/>
              </a:rPr>
              <a:t>determine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wich</a:t>
            </a:r>
            <a:r>
              <a:rPr lang="it-IT" sz="2000" dirty="0" smtClean="0">
                <a:latin typeface="Cambria"/>
              </a:rPr>
              <a:t> buffer </a:t>
            </a:r>
            <a:r>
              <a:rPr lang="it-IT" sz="2000" dirty="0" err="1" smtClean="0">
                <a:latin typeface="Cambria"/>
              </a:rPr>
              <a:t>contains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copies</a:t>
            </a:r>
            <a:r>
              <a:rPr lang="it-IT" sz="2000" dirty="0" smtClean="0">
                <a:latin typeface="Cambria"/>
              </a:rPr>
              <a:t> of the output to be </a:t>
            </a:r>
            <a:r>
              <a:rPr lang="it-IT" sz="2000" dirty="0" err="1" smtClean="0">
                <a:latin typeface="Cambria"/>
              </a:rPr>
              <a:t>voted</a:t>
            </a:r>
            <a:r>
              <a:rPr lang="it-IT" sz="2000" dirty="0" smtClean="0">
                <a:latin typeface="Cambria"/>
              </a:rPr>
              <a:t> 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If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disagreement</a:t>
            </a:r>
            <a:r>
              <a:rPr lang="it-IT" sz="2000" dirty="0" smtClean="0">
                <a:latin typeface="Cambria"/>
              </a:rPr>
              <a:t>, </a:t>
            </a:r>
            <a:r>
              <a:rPr lang="it-IT" sz="2000" dirty="0" err="1" smtClean="0">
                <a:latin typeface="Cambria"/>
              </a:rPr>
              <a:t>invoke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error</a:t>
            </a:r>
            <a:r>
              <a:rPr lang="it-IT" sz="2000" dirty="0" smtClean="0">
                <a:latin typeface="Cambria"/>
              </a:rPr>
              <a:t> reporter</a:t>
            </a:r>
            <a:endParaRPr lang="it-IT" sz="2000" dirty="0"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677" y="2291480"/>
            <a:ext cx="2678647" cy="362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8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Fault </a:t>
            </a:r>
            <a:r>
              <a:rPr lang="it-IT" dirty="0" err="1" smtClean="0"/>
              <a:t>detection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9476" y="914400"/>
                <a:ext cx="11348211" cy="5744817"/>
              </a:xfrm>
            </p:spPr>
            <p:txBody>
              <a:bodyPr>
                <a:normAutofit/>
              </a:bodyPr>
              <a:lstStyle/>
              <a:p>
                <a:r>
                  <a:rPr lang="it-IT" sz="2400" dirty="0" smtClean="0">
                    <a:latin typeface="Cambria"/>
                  </a:rPr>
                  <a:t>Each processor </a:t>
                </a:r>
                <a:r>
                  <a:rPr lang="it-IT" sz="2400" dirty="0" err="1" smtClean="0">
                    <a:latin typeface="Cambria"/>
                  </a:rPr>
                  <a:t>has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its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own</a:t>
                </a:r>
                <a:r>
                  <a:rPr lang="it-IT" sz="2400" dirty="0" smtClean="0">
                    <a:latin typeface="Cambria"/>
                  </a:rPr>
                  <a:t> processor/bus </a:t>
                </a:r>
                <a:r>
                  <a:rPr lang="it-IT" sz="2400" dirty="0" err="1" smtClean="0">
                    <a:latin typeface="Cambria"/>
                  </a:rPr>
                  <a:t>error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table</a:t>
                </a:r>
                <a:r>
                  <a:rPr lang="it-IT" sz="2400" dirty="0" smtClean="0">
                    <a:latin typeface="Cambria"/>
                  </a:rPr>
                  <a:t> (m by n </a:t>
                </a:r>
                <a:r>
                  <a:rPr lang="it-IT" sz="2400" dirty="0" err="1" smtClean="0">
                    <a:latin typeface="Cambria"/>
                  </a:rPr>
                  <a:t>matrix</a:t>
                </a:r>
                <a:r>
                  <a:rPr lang="it-IT" sz="2400" dirty="0" smtClean="0">
                    <a:latin typeface="Cambria"/>
                  </a:rPr>
                  <a:t>) </a:t>
                </a:r>
                <a:r>
                  <a:rPr lang="it-IT" sz="2400" dirty="0" err="1" smtClean="0">
                    <a:latin typeface="Cambria"/>
                  </a:rPr>
                  <a:t>maintained</a:t>
                </a:r>
                <a:r>
                  <a:rPr lang="it-IT" sz="2400" dirty="0" smtClean="0">
                    <a:latin typeface="Cambria"/>
                  </a:rPr>
                  <a:t> by </a:t>
                </a:r>
                <a:r>
                  <a:rPr lang="it-IT" sz="2400" dirty="0" err="1" smtClean="0">
                    <a:latin typeface="Cambria"/>
                  </a:rPr>
                  <a:t>its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local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executive’s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error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handler</a:t>
                </a:r>
                <a:endParaRPr lang="it-IT" sz="2400" dirty="0" smtClean="0">
                  <a:latin typeface="Cambria"/>
                </a:endParaRPr>
              </a:p>
              <a:p>
                <a:r>
                  <a:rPr lang="it-IT" sz="2400" dirty="0" smtClean="0">
                    <a:latin typeface="Cambria"/>
                  </a:rPr>
                  <a:t>Entry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it-IT" sz="24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r>
                  <a:rPr lang="it-IT" sz="2400" dirty="0" smtClean="0">
                    <a:latin typeface="Cambria"/>
                  </a:rPr>
                  <a:t> in processor p </a:t>
                </a:r>
                <a:r>
                  <a:rPr lang="it-IT" sz="2400" dirty="0" err="1" smtClean="0">
                    <a:latin typeface="Cambria"/>
                  </a:rPr>
                  <a:t>represents</a:t>
                </a:r>
                <a:r>
                  <a:rPr lang="it-IT" sz="2400" dirty="0" smtClean="0">
                    <a:latin typeface="Cambria"/>
                  </a:rPr>
                  <a:t> the </a:t>
                </a:r>
                <a:r>
                  <a:rPr lang="it-IT" sz="2400" dirty="0" err="1" smtClean="0">
                    <a:latin typeface="Cambria"/>
                  </a:rPr>
                  <a:t>number</a:t>
                </a:r>
                <a:r>
                  <a:rPr lang="it-IT" sz="2400" dirty="0" smtClean="0">
                    <a:latin typeface="Cambria"/>
                  </a:rPr>
                  <a:t> of </a:t>
                </a:r>
                <a:r>
                  <a:rPr lang="it-IT" sz="2400" dirty="0" err="1" smtClean="0">
                    <a:latin typeface="Cambria"/>
                  </a:rPr>
                  <a:t>errors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detected</a:t>
                </a:r>
                <a:r>
                  <a:rPr lang="it-IT" sz="2400" dirty="0" smtClean="0">
                    <a:latin typeface="Cambria"/>
                  </a:rPr>
                  <a:t> by processor </a:t>
                </a:r>
                <a:r>
                  <a:rPr lang="it-IT" sz="2400" dirty="0" err="1" smtClean="0">
                    <a:latin typeface="Cambria"/>
                  </a:rPr>
                  <a:t>p’s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local</a:t>
                </a:r>
                <a:r>
                  <a:rPr lang="it-IT" sz="2400" dirty="0" smtClean="0">
                    <a:latin typeface="Cambria"/>
                  </a:rPr>
                  <a:t> executive </a:t>
                </a:r>
                <a:r>
                  <a:rPr lang="it-IT" sz="2400" dirty="0" err="1" smtClean="0">
                    <a:latin typeface="Cambria"/>
                  </a:rPr>
                  <a:t>that</a:t>
                </a:r>
                <a:r>
                  <a:rPr lang="it-IT" sz="2400" dirty="0" smtClean="0">
                    <a:latin typeface="Cambria"/>
                  </a:rPr>
                  <a:t> involve processor i and bus j</a:t>
                </a:r>
              </a:p>
              <a:p>
                <a:r>
                  <a:rPr lang="it-IT" sz="2400" dirty="0" smtClean="0">
                    <a:latin typeface="Cambria"/>
                  </a:rPr>
                  <a:t>Suppose </a:t>
                </a:r>
                <a:r>
                  <a:rPr lang="it-IT" sz="2400" dirty="0" err="1" smtClean="0">
                    <a:latin typeface="Cambria"/>
                  </a:rPr>
                  <a:t>that</a:t>
                </a:r>
                <a:r>
                  <a:rPr lang="it-IT" sz="2400" dirty="0" smtClean="0">
                    <a:latin typeface="Cambria"/>
                  </a:rPr>
                  <a:t> processor p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reading</a:t>
                </a:r>
                <a:r>
                  <a:rPr lang="it-IT" sz="2400" dirty="0" smtClean="0">
                    <a:latin typeface="Cambria"/>
                  </a:rPr>
                  <a:t> from processor q </a:t>
                </a:r>
                <a:r>
                  <a:rPr lang="it-IT" sz="2400" dirty="0" err="1" smtClean="0">
                    <a:latin typeface="Cambria"/>
                  </a:rPr>
                  <a:t>using</a:t>
                </a:r>
                <a:r>
                  <a:rPr lang="it-IT" sz="2400" dirty="0" smtClean="0">
                    <a:latin typeface="Cambria"/>
                  </a:rPr>
                  <a:t> bus r.  A </a:t>
                </a:r>
                <a:r>
                  <a:rPr lang="it-IT" sz="2400" dirty="0" err="1" smtClean="0">
                    <a:latin typeface="Cambria"/>
                  </a:rPr>
                  <a:t>matrix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value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change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only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if</a:t>
                </a:r>
                <a:r>
                  <a:rPr lang="it-IT" sz="2400" dirty="0" smtClean="0">
                    <a:latin typeface="Cambria"/>
                  </a:rPr>
                  <a:t>:</a:t>
                </a:r>
              </a:p>
              <a:p>
                <a:pPr marL="822941" lvl="1" indent="-457200">
                  <a:buFont typeface="+mj-lt"/>
                  <a:buAutoNum type="arabicParenR"/>
                </a:pPr>
                <a:r>
                  <a:rPr lang="it-IT" sz="2200" dirty="0" smtClean="0">
                    <a:latin typeface="Cambria"/>
                  </a:rPr>
                  <a:t>The connection from bus r to processor q </a:t>
                </a:r>
                <a:r>
                  <a:rPr lang="it-IT" sz="2200" dirty="0" err="1" smtClean="0">
                    <a:latin typeface="Cambria"/>
                  </a:rPr>
                  <a:t>is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faulty</a:t>
                </a:r>
                <a:endParaRPr lang="it-IT" sz="2200" dirty="0" smtClean="0">
                  <a:latin typeface="Cambria"/>
                </a:endParaRPr>
              </a:p>
              <a:p>
                <a:pPr marL="822941" lvl="1" indent="-457200">
                  <a:buFont typeface="+mj-lt"/>
                  <a:buAutoNum type="arabicParenR"/>
                </a:pPr>
                <a:r>
                  <a:rPr lang="it-IT" sz="2200" dirty="0" smtClean="0">
                    <a:latin typeface="Cambria"/>
                  </a:rPr>
                  <a:t>The connection from processor p to bus r </a:t>
                </a:r>
                <a:r>
                  <a:rPr lang="it-IT" sz="2200" dirty="0" err="1" smtClean="0">
                    <a:latin typeface="Cambria"/>
                  </a:rPr>
                  <a:t>is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faulty</a:t>
                </a:r>
                <a:endParaRPr lang="it-IT" sz="2200" dirty="0" smtClean="0">
                  <a:latin typeface="Cambria"/>
                </a:endParaRPr>
              </a:p>
              <a:p>
                <a:pPr marL="822941" lvl="1" indent="-457200">
                  <a:buFont typeface="+mj-lt"/>
                  <a:buAutoNum type="arabicParenR"/>
                </a:pPr>
                <a:r>
                  <a:rPr lang="it-IT" sz="2200" dirty="0" smtClean="0">
                    <a:latin typeface="Cambria"/>
                  </a:rPr>
                  <a:t>Bus r </a:t>
                </a:r>
                <a:r>
                  <a:rPr lang="it-IT" sz="2200" dirty="0" err="1" smtClean="0">
                    <a:latin typeface="Cambria"/>
                  </a:rPr>
                  <a:t>is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faulty</a:t>
                </a:r>
                <a:endParaRPr lang="it-IT" sz="2200" dirty="0" smtClean="0">
                  <a:latin typeface="Cambria"/>
                </a:endParaRPr>
              </a:p>
              <a:p>
                <a:pPr marL="822941" lvl="1" indent="-457200">
                  <a:buFont typeface="+mj-lt"/>
                  <a:buAutoNum type="arabicParenR"/>
                </a:pPr>
                <a:r>
                  <a:rPr lang="it-IT" sz="2200" dirty="0" smtClean="0">
                    <a:latin typeface="Cambria"/>
                  </a:rPr>
                  <a:t>Processor q </a:t>
                </a:r>
                <a:r>
                  <a:rPr lang="it-IT" sz="2200" dirty="0" err="1" smtClean="0">
                    <a:latin typeface="Cambria"/>
                  </a:rPr>
                  <a:t>is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faulty</a:t>
                </a:r>
                <a:endParaRPr lang="it-IT" sz="2200" dirty="0" smtClean="0">
                  <a:latin typeface="Cambria"/>
                </a:endParaRPr>
              </a:p>
              <a:p>
                <a:pPr marL="822941" lvl="1" indent="-457200">
                  <a:buFont typeface="+mj-lt"/>
                  <a:buAutoNum type="arabicParenR"/>
                </a:pPr>
                <a:r>
                  <a:rPr lang="it-IT" sz="2200" dirty="0" smtClean="0">
                    <a:latin typeface="Cambria"/>
                  </a:rPr>
                  <a:t>Processor p </a:t>
                </a:r>
                <a:r>
                  <a:rPr lang="it-IT" sz="2200" dirty="0" err="1" smtClean="0">
                    <a:latin typeface="Cambria"/>
                  </a:rPr>
                  <a:t>is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faulty</a:t>
                </a:r>
                <a:endParaRPr lang="it-IT" sz="2200" dirty="0" smtClean="0">
                  <a:latin typeface="Cambria"/>
                </a:endParaRPr>
              </a:p>
              <a:p>
                <a:r>
                  <a:rPr lang="it-IT" sz="2400" dirty="0" smtClean="0">
                    <a:latin typeface="Cambria"/>
                  </a:rPr>
                  <a:t>e&gt;0 = a </a:t>
                </a:r>
                <a:r>
                  <a:rPr lang="it-IT" sz="2400" dirty="0" err="1" smtClean="0">
                    <a:latin typeface="Cambria"/>
                  </a:rPr>
                  <a:t>threshold</a:t>
                </a:r>
                <a:r>
                  <a:rPr lang="it-IT" sz="2400" dirty="0" smtClean="0">
                    <a:latin typeface="Cambria"/>
                  </a:rPr>
                  <a:t> of </a:t>
                </a:r>
                <a:r>
                  <a:rPr lang="it-IT" sz="2400" dirty="0" err="1" smtClean="0">
                    <a:latin typeface="Cambria"/>
                  </a:rPr>
                  <a:t>errors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that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will</a:t>
                </a:r>
                <a:r>
                  <a:rPr lang="it-IT" sz="2400" dirty="0" smtClean="0">
                    <a:latin typeface="Cambria"/>
                  </a:rPr>
                  <a:t> be </a:t>
                </a:r>
                <a:r>
                  <a:rPr lang="it-IT" sz="2400" dirty="0" err="1" smtClean="0">
                    <a:latin typeface="Cambria"/>
                  </a:rPr>
                  <a:t>tolerated</a:t>
                </a:r>
                <a:r>
                  <a:rPr lang="it-IT" sz="2400" dirty="0" smtClean="0">
                    <a:latin typeface="Cambria"/>
                  </a:rPr>
                  <a:t> for </a:t>
                </a:r>
                <a:r>
                  <a:rPr lang="it-IT" sz="2400" dirty="0" err="1" smtClean="0">
                    <a:latin typeface="Cambria"/>
                  </a:rPr>
                  <a:t>any</a:t>
                </a:r>
                <a:r>
                  <a:rPr lang="it-IT" sz="2400" dirty="0" smtClean="0">
                    <a:latin typeface="Cambria"/>
                  </a:rPr>
                  <a:t> processor/bus </a:t>
                </a:r>
                <a:r>
                  <a:rPr lang="it-IT" sz="2400" dirty="0" err="1" smtClean="0">
                    <a:latin typeface="Cambria"/>
                  </a:rPr>
                  <a:t>combination</a:t>
                </a:r>
                <a:endParaRPr lang="it-IT" sz="2400" dirty="0" smtClean="0">
                  <a:latin typeface="Cambria"/>
                </a:endParaRPr>
              </a:p>
              <a:p>
                <a:endParaRPr lang="it-IT" sz="2200" dirty="0">
                  <a:latin typeface="Cambria"/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476" y="914400"/>
                <a:ext cx="11348211" cy="5744817"/>
              </a:xfrm>
              <a:blipFill rotWithShape="0">
                <a:blip r:embed="rId3"/>
                <a:stretch>
                  <a:fillRect l="-269" t="-1486" r="-8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44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Fault </a:t>
            </a:r>
            <a:r>
              <a:rPr lang="it-IT" dirty="0" err="1" smtClean="0"/>
              <a:t>detection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</p:spPr>
            <p:txBody>
              <a:bodyPr>
                <a:normAutofit/>
              </a:bodyPr>
              <a:lstStyle/>
              <a:p>
                <a:r>
                  <a:rPr lang="it-IT" sz="2400" dirty="0" smtClean="0">
                    <a:latin typeface="Cambria"/>
                  </a:rPr>
                  <a:t>The connection from bus r to processor q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faulty</a:t>
                </a:r>
                <a:endParaRPr lang="it-IT" sz="2400" dirty="0" smtClean="0">
                  <a:latin typeface="Cambria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it-IT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i="1" dirty="0" err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sz="22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200" i="1" dirty="0" err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it-IT" sz="2200" dirty="0" smtClean="0">
                  <a:latin typeface="Cambria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it-IT" sz="2200" dirty="0" err="1" smtClean="0">
                    <a:latin typeface="Cambria"/>
                  </a:rPr>
                  <a:t>Exists</a:t>
                </a:r>
                <a:r>
                  <a:rPr lang="it-IT" sz="2200" dirty="0" smtClean="0">
                    <a:latin typeface="Cambria"/>
                  </a:rPr>
                  <a:t> a bus j </a:t>
                </a:r>
                <a:r>
                  <a:rPr lang="it-IT" sz="2200" dirty="0" err="1" smtClean="0">
                    <a:latin typeface="Cambria"/>
                  </a:rPr>
                  <a:t>such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that</a:t>
                </a:r>
                <a:r>
                  <a:rPr lang="it-IT" sz="2200" dirty="0" smtClean="0">
                    <a:latin typeface="Cambri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]≤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it-IT" sz="2200" dirty="0" smtClean="0">
                  <a:latin typeface="Cambria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it-IT" sz="2200" dirty="0" err="1" smtClean="0">
                    <a:latin typeface="Cambria"/>
                  </a:rPr>
                  <a:t>Exists</a:t>
                </a:r>
                <a:r>
                  <a:rPr lang="it-IT" sz="2200" dirty="0" smtClean="0">
                    <a:latin typeface="Cambria"/>
                  </a:rPr>
                  <a:t> a processor i </a:t>
                </a:r>
                <a:r>
                  <a:rPr lang="it-IT" sz="2200" dirty="0" err="1" smtClean="0">
                    <a:latin typeface="Cambria"/>
                  </a:rPr>
                  <a:t>such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that</a:t>
                </a:r>
                <a:r>
                  <a:rPr lang="it-IT" sz="2200" dirty="0" smtClean="0">
                    <a:latin typeface="Cambri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sz="22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sz="2200" i="1" dirty="0">
                        <a:latin typeface="Cambria Math" panose="02040503050406030204" pitchFamily="18" charset="0"/>
                      </a:rPr>
                      <m:t>]≤</m:t>
                    </m:r>
                    <m:r>
                      <a:rPr lang="it-IT" sz="2200" i="1" dirty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it-IT" sz="2200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it-IT" sz="2400" dirty="0" smtClean="0"/>
                  <a:t> Processor p </a:t>
                </a:r>
                <a:r>
                  <a:rPr lang="it-IT" sz="2400" dirty="0" err="1" smtClean="0"/>
                  <a:t>will</a:t>
                </a:r>
                <a:r>
                  <a:rPr lang="it-IT" sz="2400" dirty="0" smtClean="0"/>
                  <a:t> stop </a:t>
                </a:r>
                <a:r>
                  <a:rPr lang="it-IT" sz="2400" dirty="0" err="1" smtClean="0"/>
                  <a:t>using</a:t>
                </a:r>
                <a:r>
                  <a:rPr lang="it-IT" sz="2400" dirty="0" smtClean="0"/>
                  <a:t> bus r to talk to processor q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it-IT" sz="2400" dirty="0"/>
              </a:p>
              <a:p>
                <a:pPr lvl="1"/>
                <a:endParaRPr lang="it-IT" sz="2200" dirty="0" smtClean="0">
                  <a:latin typeface="Cambria"/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  <a:blipFill rotWithShape="0">
                <a:blip r:embed="rId3"/>
                <a:stretch>
                  <a:fillRect l="-270" t="-17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227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Fault </a:t>
            </a:r>
            <a:r>
              <a:rPr lang="it-IT" dirty="0" err="1" smtClean="0"/>
              <a:t>detection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</p:spPr>
            <p:txBody>
              <a:bodyPr>
                <a:normAutofit/>
              </a:bodyPr>
              <a:lstStyle/>
              <a:p>
                <a:r>
                  <a:rPr lang="it-IT" sz="2400" dirty="0" smtClean="0">
                    <a:latin typeface="Cambria"/>
                  </a:rPr>
                  <a:t>The connection from processor p to bus r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faulty</a:t>
                </a:r>
                <a:endParaRPr lang="it-IT" sz="2400" dirty="0" smtClean="0">
                  <a:latin typeface="Cambria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it-IT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it-IT" sz="2200" dirty="0" smtClean="0">
                  <a:latin typeface="Cambria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it-IT" sz="2400" dirty="0" smtClean="0">
                    <a:latin typeface="Cambria"/>
                  </a:rPr>
                  <a:t>Processor p </a:t>
                </a:r>
                <a:r>
                  <a:rPr lang="it-IT" sz="2400" dirty="0" err="1" smtClean="0">
                    <a:latin typeface="Cambria"/>
                  </a:rPr>
                  <a:t>will</a:t>
                </a:r>
                <a:r>
                  <a:rPr lang="it-IT" sz="2400" dirty="0" smtClean="0">
                    <a:latin typeface="Cambria"/>
                  </a:rPr>
                  <a:t> stop </a:t>
                </a:r>
                <a:r>
                  <a:rPr lang="it-IT" sz="2400" dirty="0" err="1" smtClean="0">
                    <a:latin typeface="Cambria"/>
                  </a:rPr>
                  <a:t>using</a:t>
                </a:r>
                <a:r>
                  <a:rPr lang="it-IT" sz="2400" dirty="0" smtClean="0">
                    <a:latin typeface="Cambria"/>
                  </a:rPr>
                  <a:t> bus r and </a:t>
                </a:r>
                <a:r>
                  <a:rPr lang="it-IT" sz="2400" dirty="0" err="1" smtClean="0">
                    <a:latin typeface="Cambria"/>
                  </a:rPr>
                  <a:t>will</a:t>
                </a:r>
                <a:r>
                  <a:rPr lang="it-IT" sz="2400" dirty="0" smtClean="0">
                    <a:latin typeface="Cambria"/>
                  </a:rPr>
                  <a:t> report to the global executive </a:t>
                </a:r>
                <a:r>
                  <a:rPr lang="it-IT" sz="2400" dirty="0" err="1" smtClean="0">
                    <a:latin typeface="Cambria"/>
                  </a:rPr>
                  <a:t>that</a:t>
                </a:r>
                <a:r>
                  <a:rPr lang="it-IT" sz="2400" dirty="0" smtClean="0">
                    <a:latin typeface="Cambria"/>
                  </a:rPr>
                  <a:t> bus r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faulty</a:t>
                </a:r>
                <a:endParaRPr lang="it-IT" sz="2400" dirty="0" smtClean="0">
                  <a:latin typeface="Cambria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it-IT" sz="2400" dirty="0">
                  <a:latin typeface="Cambria"/>
                </a:endParaRPr>
              </a:p>
              <a:p>
                <a:r>
                  <a:rPr lang="it-IT" sz="2400" dirty="0" smtClean="0"/>
                  <a:t>Bus </a:t>
                </a:r>
                <a:r>
                  <a:rPr lang="it-IT" sz="2400" dirty="0"/>
                  <a:t>r </a:t>
                </a:r>
                <a:r>
                  <a:rPr lang="it-IT" sz="2400" dirty="0" err="1"/>
                  <a:t>is</a:t>
                </a:r>
                <a:r>
                  <a:rPr lang="it-IT" sz="2400" dirty="0"/>
                  <a:t> </a:t>
                </a:r>
                <a:r>
                  <a:rPr lang="it-IT" sz="2400" dirty="0" err="1" smtClean="0"/>
                  <a:t>faulty</a:t>
                </a:r>
                <a:r>
                  <a:rPr lang="it-IT" sz="2400" dirty="0" smtClean="0"/>
                  <a:t> (</a:t>
                </a:r>
                <a:r>
                  <a:rPr lang="it-IT" sz="2400" dirty="0" err="1" smtClean="0"/>
                  <a:t>only</a:t>
                </a:r>
                <a:r>
                  <a:rPr lang="it-IT" sz="2400" dirty="0" smtClean="0"/>
                  <a:t> the global executive can </a:t>
                </a:r>
                <a:r>
                  <a:rPr lang="it-IT" sz="2400" dirty="0" err="1" smtClean="0"/>
                  <a:t>distinguish</a:t>
                </a:r>
                <a:r>
                  <a:rPr lang="it-IT" sz="2400" dirty="0" smtClean="0"/>
                  <a:t> </a:t>
                </a:r>
                <a:r>
                  <a:rPr lang="it-IT" sz="2400" dirty="0" err="1" smtClean="0"/>
                  <a:t>this</a:t>
                </a:r>
                <a:r>
                  <a:rPr lang="it-IT" sz="2400" dirty="0" smtClean="0"/>
                  <a:t> case)</a:t>
                </a:r>
                <a:endParaRPr lang="it-IT" sz="24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it-IT" sz="2200" i="1" dirty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sz="22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2200" i="1" dirty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it-IT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it-IT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it-IT" sz="2200" i="1" dirty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2200" i="1" dirty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it-IT" sz="22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it-IT" sz="2400" dirty="0" err="1" smtClean="0"/>
                  <a:t>Every</a:t>
                </a:r>
                <a:r>
                  <a:rPr lang="it-IT" sz="2400" dirty="0" smtClean="0"/>
                  <a:t> processor </a:t>
                </a:r>
                <a:r>
                  <a:rPr lang="it-IT" sz="2400" dirty="0" err="1" smtClean="0"/>
                  <a:t>will</a:t>
                </a:r>
                <a:r>
                  <a:rPr lang="it-IT" sz="2400" dirty="0" smtClean="0"/>
                  <a:t> </a:t>
                </a:r>
                <a:r>
                  <a:rPr lang="it-IT" sz="2400" dirty="0"/>
                  <a:t>stop </a:t>
                </a:r>
                <a:r>
                  <a:rPr lang="it-IT" sz="2400" dirty="0" err="1"/>
                  <a:t>using</a:t>
                </a:r>
                <a:r>
                  <a:rPr lang="it-IT" sz="2400" dirty="0"/>
                  <a:t> bus </a:t>
                </a:r>
                <a:r>
                  <a:rPr lang="it-IT" sz="2400" dirty="0" smtClean="0"/>
                  <a:t>r</a:t>
                </a:r>
                <a:endParaRPr lang="it-IT" sz="2400" dirty="0">
                  <a:latin typeface="Cambria"/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  <a:blipFill rotWithShape="0">
                <a:blip r:embed="rId3"/>
                <a:stretch>
                  <a:fillRect l="-270" t="-1707" r="-5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165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Fault </a:t>
            </a:r>
            <a:r>
              <a:rPr lang="it-IT" dirty="0" err="1" smtClean="0"/>
              <a:t>detection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</p:spPr>
            <p:txBody>
              <a:bodyPr>
                <a:normAutofit/>
              </a:bodyPr>
              <a:lstStyle/>
              <a:p>
                <a:r>
                  <a:rPr lang="it-IT" sz="2400" dirty="0" smtClean="0">
                    <a:latin typeface="Cambria"/>
                  </a:rPr>
                  <a:t>Processor q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faulty</a:t>
                </a:r>
                <a:endParaRPr lang="it-IT" sz="2400" dirty="0" smtClean="0">
                  <a:latin typeface="Cambria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it-IT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, ∀ 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𝑏𝑢𝑠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it-IT" sz="2200" dirty="0" smtClean="0">
                  <a:latin typeface="Cambria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it-IT" sz="2400" dirty="0" smtClean="0">
                    <a:latin typeface="Cambria"/>
                  </a:rPr>
                  <a:t> Processor p </a:t>
                </a:r>
                <a:r>
                  <a:rPr lang="it-IT" sz="2400" dirty="0" err="1" smtClean="0">
                    <a:latin typeface="Cambria"/>
                  </a:rPr>
                  <a:t>will</a:t>
                </a:r>
                <a:r>
                  <a:rPr lang="it-IT" sz="2400" dirty="0" smtClean="0">
                    <a:latin typeface="Cambria"/>
                  </a:rPr>
                  <a:t> report to the global executive </a:t>
                </a:r>
                <a:r>
                  <a:rPr lang="it-IT" sz="2400" dirty="0" err="1" smtClean="0">
                    <a:latin typeface="Cambria"/>
                  </a:rPr>
                  <a:t>that</a:t>
                </a:r>
                <a:r>
                  <a:rPr lang="it-IT" sz="2400" dirty="0" smtClean="0">
                    <a:latin typeface="Cambria"/>
                  </a:rPr>
                  <a:t> processor q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faulty</a:t>
                </a:r>
                <a:endParaRPr lang="it-IT" sz="2400" dirty="0" smtClean="0">
                  <a:latin typeface="Cambria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it-IT" sz="2400" dirty="0">
                  <a:latin typeface="Cambria"/>
                </a:endParaRPr>
              </a:p>
              <a:p>
                <a:r>
                  <a:rPr lang="it-IT" sz="2400" dirty="0" smtClean="0">
                    <a:latin typeface="Cambria"/>
                  </a:rPr>
                  <a:t>Processor p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faulty</a:t>
                </a:r>
                <a:endParaRPr lang="it-IT" sz="2400" dirty="0" smtClean="0">
                  <a:latin typeface="Cambria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it-IT" sz="2200" dirty="0" err="1" smtClean="0">
                    <a:latin typeface="Cambria"/>
                  </a:rPr>
                  <a:t>Error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handler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cannot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diagnose</a:t>
                </a:r>
                <a:r>
                  <a:rPr lang="it-IT" sz="2200" dirty="0" smtClean="0">
                    <a:latin typeface="Cambria"/>
                  </a:rPr>
                  <a:t> case 5, </a:t>
                </a:r>
                <a:r>
                  <a:rPr lang="it-IT" sz="2200" dirty="0" err="1" smtClean="0">
                    <a:latin typeface="Cambria"/>
                  </a:rPr>
                  <a:t>since</a:t>
                </a:r>
                <a:r>
                  <a:rPr lang="it-IT" sz="2200" dirty="0" smtClean="0">
                    <a:latin typeface="Cambria"/>
                  </a:rPr>
                  <a:t> the </a:t>
                </a:r>
                <a:r>
                  <a:rPr lang="it-IT" sz="2200" dirty="0" err="1" smtClean="0">
                    <a:latin typeface="Cambria"/>
                  </a:rPr>
                  <a:t>failure</a:t>
                </a:r>
                <a:r>
                  <a:rPr lang="it-IT" sz="2200" dirty="0" smtClean="0">
                    <a:latin typeface="Cambria"/>
                  </a:rPr>
                  <a:t> of the processor </a:t>
                </a:r>
                <a:r>
                  <a:rPr lang="it-IT" sz="2200" dirty="0" err="1" smtClean="0">
                    <a:latin typeface="Cambria"/>
                  </a:rPr>
                  <a:t>executing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it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could</a:t>
                </a:r>
                <a:r>
                  <a:rPr lang="it-IT" sz="2200" dirty="0" smtClean="0">
                    <a:latin typeface="Cambria"/>
                  </a:rPr>
                  <a:t> cause the </a:t>
                </a:r>
                <a:r>
                  <a:rPr lang="it-IT" sz="2200" dirty="0" err="1" smtClean="0">
                    <a:latin typeface="Cambria"/>
                  </a:rPr>
                  <a:t>error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handler</a:t>
                </a:r>
                <a:r>
                  <a:rPr lang="it-IT" sz="2200" dirty="0" smtClean="0">
                    <a:latin typeface="Cambria"/>
                  </a:rPr>
                  <a:t> to decide </a:t>
                </a:r>
                <a:r>
                  <a:rPr lang="it-IT" sz="2200" dirty="0" err="1" smtClean="0">
                    <a:latin typeface="Cambria"/>
                  </a:rPr>
                  <a:t>that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any</a:t>
                </a:r>
                <a:r>
                  <a:rPr lang="it-IT" sz="2200" dirty="0" smtClean="0">
                    <a:latin typeface="Cambria"/>
                  </a:rPr>
                  <a:t> (or none) of the </a:t>
                </a:r>
                <a:r>
                  <a:rPr lang="it-IT" sz="2200" dirty="0" err="1" smtClean="0">
                    <a:latin typeface="Cambria"/>
                  </a:rPr>
                  <a:t>other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four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cases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hold</a:t>
                </a:r>
                <a:endParaRPr lang="it-IT" sz="2200" dirty="0" smtClean="0">
                  <a:latin typeface="Cambria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it-IT" sz="2400" dirty="0" smtClean="0">
                    <a:latin typeface="Cambria"/>
                  </a:rPr>
                  <a:t> Global executive </a:t>
                </a:r>
                <a:r>
                  <a:rPr lang="it-IT" sz="2400" dirty="0" err="1" smtClean="0">
                    <a:latin typeface="Cambria"/>
                  </a:rPr>
                  <a:t>decides</a:t>
                </a:r>
                <a:endParaRPr lang="it-IT" sz="2400" dirty="0" smtClean="0">
                  <a:latin typeface="Cambria"/>
                </a:endParaRPr>
              </a:p>
              <a:p>
                <a:endParaRPr lang="it-IT" sz="2200" dirty="0">
                  <a:latin typeface="Cambria"/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  <a:blipFill rotWithShape="0">
                <a:blip r:embed="rId3"/>
                <a:stretch>
                  <a:fillRect l="-270" t="-17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58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simulator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latin typeface="Cambria"/>
              </a:rPr>
              <a:t>SIFT </a:t>
            </a:r>
            <a:r>
              <a:rPr lang="it-IT" sz="2400" dirty="0" err="1" smtClean="0">
                <a:latin typeface="Cambria"/>
              </a:rPr>
              <a:t>system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coded</a:t>
            </a:r>
            <a:r>
              <a:rPr lang="it-IT" sz="2400" dirty="0" smtClean="0">
                <a:latin typeface="Cambria"/>
              </a:rPr>
              <a:t> in </a:t>
            </a:r>
            <a:r>
              <a:rPr lang="it-IT" sz="2400" i="1" dirty="0" smtClean="0">
                <a:latin typeface="Cambria"/>
              </a:rPr>
              <a:t>Pascal</a:t>
            </a:r>
          </a:p>
          <a:p>
            <a:r>
              <a:rPr lang="it-IT" sz="2400" dirty="0" err="1" smtClean="0">
                <a:latin typeface="Cambria"/>
              </a:rPr>
              <a:t>Avionics</a:t>
            </a:r>
            <a:r>
              <a:rPr lang="it-IT" sz="2400" dirty="0" smtClean="0">
                <a:latin typeface="Cambria"/>
              </a:rPr>
              <a:t> computer </a:t>
            </a:r>
            <a:r>
              <a:rPr lang="it-IT" sz="2400" dirty="0" err="1" smtClean="0">
                <a:latin typeface="Cambria"/>
              </a:rPr>
              <a:t>not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available</a:t>
            </a:r>
            <a:endParaRPr lang="it-IT" sz="2400" dirty="0" smtClean="0">
              <a:latin typeface="Cambria"/>
            </a:endParaRPr>
          </a:p>
          <a:p>
            <a:r>
              <a:rPr lang="it-IT" sz="2400" dirty="0" smtClean="0">
                <a:latin typeface="Cambria"/>
              </a:rPr>
              <a:t>Executive </a:t>
            </a:r>
            <a:r>
              <a:rPr lang="it-IT" sz="2400" dirty="0" err="1" smtClean="0">
                <a:latin typeface="Cambria"/>
              </a:rPr>
              <a:t>is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being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debugged</a:t>
            </a:r>
            <a:r>
              <a:rPr lang="it-IT" sz="2400" dirty="0" smtClean="0">
                <a:latin typeface="Cambria"/>
              </a:rPr>
              <a:t> on an </a:t>
            </a:r>
            <a:r>
              <a:rPr lang="it-IT" sz="2400" dirty="0" err="1" smtClean="0">
                <a:latin typeface="Cambria"/>
              </a:rPr>
              <a:t>available</a:t>
            </a:r>
            <a:r>
              <a:rPr lang="it-IT" sz="2400" dirty="0" smtClean="0">
                <a:latin typeface="Cambria"/>
              </a:rPr>
              <a:t> general </a:t>
            </a:r>
            <a:r>
              <a:rPr lang="it-IT" sz="2400" dirty="0" err="1" smtClean="0">
                <a:latin typeface="Cambria"/>
              </a:rPr>
              <a:t>purpose</a:t>
            </a:r>
            <a:r>
              <a:rPr lang="it-IT" sz="2400" dirty="0" smtClean="0">
                <a:latin typeface="Cambria"/>
              </a:rPr>
              <a:t> computer (DEC PDP-10)</a:t>
            </a:r>
          </a:p>
          <a:p>
            <a:r>
              <a:rPr lang="it-IT" sz="2400" dirty="0" smtClean="0">
                <a:latin typeface="Cambria"/>
              </a:rPr>
              <a:t>A simulator </a:t>
            </a:r>
            <a:r>
              <a:rPr lang="it-IT" sz="2400" dirty="0" err="1" smtClean="0">
                <a:latin typeface="Cambria"/>
              </a:rPr>
              <a:t>has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been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constructed</a:t>
            </a:r>
            <a:endParaRPr lang="it-IT" sz="2400" dirty="0" smtClean="0">
              <a:latin typeface="Cambria"/>
            </a:endParaRPr>
          </a:p>
          <a:p>
            <a:r>
              <a:rPr lang="it-IT" sz="2400" dirty="0" smtClean="0">
                <a:latin typeface="Cambria"/>
              </a:rPr>
              <a:t>The simulator </a:t>
            </a:r>
            <a:r>
              <a:rPr lang="it-IT" sz="2400" dirty="0" err="1" smtClean="0">
                <a:latin typeface="Cambria"/>
              </a:rPr>
              <a:t>uses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five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asynchronous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processes</a:t>
            </a:r>
            <a:r>
              <a:rPr lang="it-IT" sz="2400" dirty="0" smtClean="0">
                <a:latin typeface="Cambria"/>
              </a:rPr>
              <a:t>, </a:t>
            </a:r>
            <a:r>
              <a:rPr lang="it-IT" sz="2400" dirty="0" err="1" smtClean="0">
                <a:latin typeface="Cambria"/>
              </a:rPr>
              <a:t>each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running</a:t>
            </a:r>
            <a:r>
              <a:rPr lang="it-IT" sz="2400" dirty="0" smtClean="0">
                <a:latin typeface="Cambria"/>
              </a:rPr>
              <a:t> a SIFT executive and a «</a:t>
            </a:r>
            <a:r>
              <a:rPr lang="it-IT" sz="2400" dirty="0" err="1" smtClean="0">
                <a:latin typeface="Cambria"/>
              </a:rPr>
              <a:t>toy</a:t>
            </a:r>
            <a:r>
              <a:rPr lang="it-IT" sz="2400" dirty="0" smtClean="0">
                <a:latin typeface="Cambria"/>
              </a:rPr>
              <a:t>» set of </a:t>
            </a:r>
            <a:r>
              <a:rPr lang="it-IT" sz="2400" dirty="0" err="1" smtClean="0">
                <a:latin typeface="Cambria"/>
              </a:rPr>
              <a:t>application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tasks</a:t>
            </a:r>
            <a:r>
              <a:rPr lang="it-IT" sz="2400" dirty="0" smtClean="0">
                <a:latin typeface="Cambria"/>
              </a:rPr>
              <a:t>.</a:t>
            </a:r>
          </a:p>
          <a:p>
            <a:r>
              <a:rPr lang="it-IT" sz="2400" dirty="0" err="1" smtClean="0">
                <a:latin typeface="Cambria"/>
              </a:rPr>
              <a:t>Faults</a:t>
            </a:r>
            <a:r>
              <a:rPr lang="it-IT" sz="2400" dirty="0" smtClean="0">
                <a:latin typeface="Cambria"/>
              </a:rPr>
              <a:t> are </a:t>
            </a:r>
            <a:r>
              <a:rPr lang="it-IT" sz="2400" dirty="0" err="1" smtClean="0">
                <a:latin typeface="Cambria"/>
              </a:rPr>
              <a:t>injected</a:t>
            </a:r>
            <a:r>
              <a:rPr lang="it-IT" sz="2400" dirty="0" smtClean="0">
                <a:latin typeface="Cambria"/>
              </a:rPr>
              <a:t>, </a:t>
            </a:r>
            <a:r>
              <a:rPr lang="it-IT" sz="2400" dirty="0" err="1" smtClean="0">
                <a:latin typeface="Cambria"/>
              </a:rPr>
              <a:t>either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at</a:t>
            </a:r>
            <a:r>
              <a:rPr lang="it-IT" sz="2400" dirty="0" smtClean="0">
                <a:latin typeface="Cambria"/>
              </a:rPr>
              <a:t> the processor or the bus </a:t>
            </a:r>
            <a:r>
              <a:rPr lang="it-IT" sz="2400" dirty="0" err="1" smtClean="0">
                <a:latin typeface="Cambria"/>
              </a:rPr>
              <a:t>levels</a:t>
            </a:r>
            <a:r>
              <a:rPr lang="it-IT" sz="2400" dirty="0" smtClean="0">
                <a:latin typeface="Cambria"/>
              </a:rPr>
              <a:t>, and a </a:t>
            </a:r>
            <a:r>
              <a:rPr lang="it-IT" sz="2400" dirty="0" err="1" smtClean="0">
                <a:latin typeface="Cambria"/>
              </a:rPr>
              <a:t>visual</a:t>
            </a:r>
            <a:r>
              <a:rPr lang="it-IT" sz="2400" dirty="0" smtClean="0">
                <a:latin typeface="Cambria"/>
              </a:rPr>
              <a:t> display of the </a:t>
            </a:r>
            <a:r>
              <a:rPr lang="it-IT" sz="2400" dirty="0" err="1" smtClean="0">
                <a:latin typeface="Cambria"/>
              </a:rPr>
              <a:t>system’s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behavior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is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provided</a:t>
            </a:r>
            <a:endParaRPr lang="it-IT" sz="2400" dirty="0" smtClean="0">
              <a:latin typeface="Cambria"/>
            </a:endParaRPr>
          </a:p>
          <a:p>
            <a:endParaRPr lang="it-IT" sz="2400" dirty="0" smtClean="0">
              <a:latin typeface="Cambria"/>
            </a:endParaRPr>
          </a:p>
          <a:p>
            <a:endParaRPr lang="it-IT" sz="2400" dirty="0" smtClean="0">
              <a:latin typeface="Cambria"/>
            </a:endParaRPr>
          </a:p>
          <a:p>
            <a:endParaRPr lang="it-IT" sz="2200" dirty="0"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046" y="1201477"/>
            <a:ext cx="4443909" cy="445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1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future </a:t>
            </a:r>
            <a:r>
              <a:rPr lang="it-IT" dirty="0" err="1" smtClean="0"/>
              <a:t>works</a:t>
            </a:r>
            <a:endParaRPr lang="en-GB" dirty="0"/>
          </a:p>
        </p:txBody>
      </p:sp>
      <p:sp>
        <p:nvSpPr>
          <p:cNvPr id="11" name="Figura a mano libera 10"/>
          <p:cNvSpPr/>
          <p:nvPr/>
        </p:nvSpPr>
        <p:spPr>
          <a:xfrm>
            <a:off x="2440610" y="1135799"/>
            <a:ext cx="6236252" cy="1216800"/>
          </a:xfrm>
          <a:custGeom>
            <a:avLst/>
            <a:gdLst>
              <a:gd name="connsiteX0" fmla="*/ 0 w 6236252"/>
              <a:gd name="connsiteY0" fmla="*/ 202804 h 1216800"/>
              <a:gd name="connsiteX1" fmla="*/ 202804 w 6236252"/>
              <a:gd name="connsiteY1" fmla="*/ 0 h 1216800"/>
              <a:gd name="connsiteX2" fmla="*/ 6033448 w 6236252"/>
              <a:gd name="connsiteY2" fmla="*/ 0 h 1216800"/>
              <a:gd name="connsiteX3" fmla="*/ 6236252 w 6236252"/>
              <a:gd name="connsiteY3" fmla="*/ 202804 h 1216800"/>
              <a:gd name="connsiteX4" fmla="*/ 6236252 w 6236252"/>
              <a:gd name="connsiteY4" fmla="*/ 1013996 h 1216800"/>
              <a:gd name="connsiteX5" fmla="*/ 6033448 w 6236252"/>
              <a:gd name="connsiteY5" fmla="*/ 1216800 h 1216800"/>
              <a:gd name="connsiteX6" fmla="*/ 202804 w 6236252"/>
              <a:gd name="connsiteY6" fmla="*/ 1216800 h 1216800"/>
              <a:gd name="connsiteX7" fmla="*/ 0 w 6236252"/>
              <a:gd name="connsiteY7" fmla="*/ 1013996 h 1216800"/>
              <a:gd name="connsiteX8" fmla="*/ 0 w 6236252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36252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6033448" y="0"/>
                </a:lnTo>
                <a:cubicBezTo>
                  <a:pt x="6145454" y="0"/>
                  <a:pt x="6236252" y="90798"/>
                  <a:pt x="6236252" y="202804"/>
                </a:cubicBezTo>
                <a:lnTo>
                  <a:pt x="6236252" y="1013996"/>
                </a:lnTo>
                <a:cubicBezTo>
                  <a:pt x="6236252" y="1126002"/>
                  <a:pt x="6145454" y="1216800"/>
                  <a:pt x="6033448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319" tIns="181319" rIns="181319" bIns="181319" numCol="1" spcCol="1270" anchor="ctr" anchorCtr="0">
            <a:noAutofit/>
          </a:bodyPr>
          <a:lstStyle/>
          <a:p>
            <a:pPr lvl="0" algn="l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3200" kern="1200" dirty="0" smtClean="0"/>
              <a:t>Proof of correctness</a:t>
            </a:r>
            <a:endParaRPr lang="en-GB" sz="3200" kern="1200" dirty="0"/>
          </a:p>
        </p:txBody>
      </p:sp>
      <p:sp>
        <p:nvSpPr>
          <p:cNvPr id="12" name="Figura a mano libera 11"/>
          <p:cNvSpPr/>
          <p:nvPr/>
        </p:nvSpPr>
        <p:spPr>
          <a:xfrm>
            <a:off x="2440610" y="2352600"/>
            <a:ext cx="6236252" cy="1076400"/>
          </a:xfrm>
          <a:custGeom>
            <a:avLst/>
            <a:gdLst>
              <a:gd name="connsiteX0" fmla="*/ 0 w 6236252"/>
              <a:gd name="connsiteY0" fmla="*/ 0 h 1076400"/>
              <a:gd name="connsiteX1" fmla="*/ 6236252 w 6236252"/>
              <a:gd name="connsiteY1" fmla="*/ 0 h 1076400"/>
              <a:gd name="connsiteX2" fmla="*/ 6236252 w 6236252"/>
              <a:gd name="connsiteY2" fmla="*/ 1076400 h 1076400"/>
              <a:gd name="connsiteX3" fmla="*/ 0 w 6236252"/>
              <a:gd name="connsiteY3" fmla="*/ 1076400 h 1076400"/>
              <a:gd name="connsiteX4" fmla="*/ 0 w 6236252"/>
              <a:gd name="connsiteY4" fmla="*/ 0 h 10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6252" h="1076400">
                <a:moveTo>
                  <a:pt x="0" y="0"/>
                </a:moveTo>
                <a:lnTo>
                  <a:pt x="6236252" y="0"/>
                </a:lnTo>
                <a:lnTo>
                  <a:pt x="6236252" y="1076400"/>
                </a:lnTo>
                <a:lnTo>
                  <a:pt x="0" y="1076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8001" tIns="30480" rIns="170688" bIns="3048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GB" sz="2400" kern="1200" dirty="0" smtClean="0"/>
              <a:t>Operating system model</a:t>
            </a:r>
            <a:endParaRPr lang="en-GB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GB" sz="2400" kern="1200" dirty="0" smtClean="0"/>
              <a:t>Program model</a:t>
            </a:r>
            <a:endParaRPr lang="en-GB" sz="2400" kern="1200" dirty="0"/>
          </a:p>
        </p:txBody>
      </p:sp>
      <p:sp>
        <p:nvSpPr>
          <p:cNvPr id="13" name="Figura a mano libera 12"/>
          <p:cNvSpPr/>
          <p:nvPr/>
        </p:nvSpPr>
        <p:spPr>
          <a:xfrm>
            <a:off x="2440610" y="3429000"/>
            <a:ext cx="6236252" cy="1216800"/>
          </a:xfrm>
          <a:custGeom>
            <a:avLst/>
            <a:gdLst>
              <a:gd name="connsiteX0" fmla="*/ 0 w 6236252"/>
              <a:gd name="connsiteY0" fmla="*/ 202804 h 1216800"/>
              <a:gd name="connsiteX1" fmla="*/ 202804 w 6236252"/>
              <a:gd name="connsiteY1" fmla="*/ 0 h 1216800"/>
              <a:gd name="connsiteX2" fmla="*/ 6033448 w 6236252"/>
              <a:gd name="connsiteY2" fmla="*/ 0 h 1216800"/>
              <a:gd name="connsiteX3" fmla="*/ 6236252 w 6236252"/>
              <a:gd name="connsiteY3" fmla="*/ 202804 h 1216800"/>
              <a:gd name="connsiteX4" fmla="*/ 6236252 w 6236252"/>
              <a:gd name="connsiteY4" fmla="*/ 1013996 h 1216800"/>
              <a:gd name="connsiteX5" fmla="*/ 6033448 w 6236252"/>
              <a:gd name="connsiteY5" fmla="*/ 1216800 h 1216800"/>
              <a:gd name="connsiteX6" fmla="*/ 202804 w 6236252"/>
              <a:gd name="connsiteY6" fmla="*/ 1216800 h 1216800"/>
              <a:gd name="connsiteX7" fmla="*/ 0 w 6236252"/>
              <a:gd name="connsiteY7" fmla="*/ 1013996 h 1216800"/>
              <a:gd name="connsiteX8" fmla="*/ 0 w 6236252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36252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6033448" y="0"/>
                </a:lnTo>
                <a:cubicBezTo>
                  <a:pt x="6145454" y="0"/>
                  <a:pt x="6236252" y="90798"/>
                  <a:pt x="6236252" y="202804"/>
                </a:cubicBezTo>
                <a:lnTo>
                  <a:pt x="6236252" y="1013996"/>
                </a:lnTo>
                <a:cubicBezTo>
                  <a:pt x="6236252" y="1126002"/>
                  <a:pt x="6145454" y="1216800"/>
                  <a:pt x="6033448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319" tIns="181319" rIns="181319" bIns="181319" numCol="1" spcCol="1270" anchor="ctr" anchorCtr="0">
            <a:noAutofit/>
          </a:bodyPr>
          <a:lstStyle/>
          <a:p>
            <a:pPr lvl="0" algn="l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3200" kern="1200" dirty="0" smtClean="0"/>
              <a:t>Real testing</a:t>
            </a:r>
            <a:endParaRPr lang="en-GB" sz="3200" kern="1200" dirty="0"/>
          </a:p>
        </p:txBody>
      </p:sp>
      <p:sp>
        <p:nvSpPr>
          <p:cNvPr id="14" name="Figura a mano libera 13"/>
          <p:cNvSpPr/>
          <p:nvPr/>
        </p:nvSpPr>
        <p:spPr>
          <a:xfrm>
            <a:off x="2440610" y="4645800"/>
            <a:ext cx="6236252" cy="1076400"/>
          </a:xfrm>
          <a:custGeom>
            <a:avLst/>
            <a:gdLst>
              <a:gd name="connsiteX0" fmla="*/ 0 w 6236252"/>
              <a:gd name="connsiteY0" fmla="*/ 0 h 1076400"/>
              <a:gd name="connsiteX1" fmla="*/ 6236252 w 6236252"/>
              <a:gd name="connsiteY1" fmla="*/ 0 h 1076400"/>
              <a:gd name="connsiteX2" fmla="*/ 6236252 w 6236252"/>
              <a:gd name="connsiteY2" fmla="*/ 1076400 h 1076400"/>
              <a:gd name="connsiteX3" fmla="*/ 0 w 6236252"/>
              <a:gd name="connsiteY3" fmla="*/ 1076400 h 1076400"/>
              <a:gd name="connsiteX4" fmla="*/ 0 w 6236252"/>
              <a:gd name="connsiteY4" fmla="*/ 0 h 10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6252" h="1076400">
                <a:moveTo>
                  <a:pt x="0" y="0"/>
                </a:moveTo>
                <a:lnTo>
                  <a:pt x="6236252" y="0"/>
                </a:lnTo>
                <a:lnTo>
                  <a:pt x="6236252" y="1076400"/>
                </a:lnTo>
                <a:lnTo>
                  <a:pt x="0" y="1076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8001" tIns="30480" rIns="170688" bIns="3048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GB" sz="2400" kern="1200" dirty="0" smtClean="0"/>
              <a:t>When avionics computer will be available</a:t>
            </a:r>
            <a:endParaRPr lang="en-GB" sz="2400" kern="1200" dirty="0"/>
          </a:p>
        </p:txBody>
      </p:sp>
    </p:spTree>
    <p:extLst>
      <p:ext uri="{BB962C8B-B14F-4D97-AF65-F5344CB8AC3E}">
        <p14:creationId xmlns:p14="http://schemas.microsoft.com/office/powerpoint/2010/main" val="38506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conclusions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SIFT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attempt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use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modern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methods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computer design and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verification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achieve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fault-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tolerant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behavior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for real-time,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critical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control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systems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.</a:t>
            </a: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Using standard, mass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produced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components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helps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attain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high reliability</a:t>
            </a: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Replication of standard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components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detect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and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analyze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errors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and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dynamically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reconfigure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bypassing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faulty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units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Pecial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hardware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needed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only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isolate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from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one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another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Using software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achieve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fault-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tolerance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, SIFT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allows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considerable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flexibility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This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design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has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been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oriented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toward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needs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commercial air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transports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but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basic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architectural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approach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has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 wide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applicability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critical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real-time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systems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.</a:t>
            </a:r>
            <a:endParaRPr lang="it-IT" sz="2200" dirty="0" smtClean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3311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972764"/>
          </a:xfrm>
        </p:spPr>
        <p:txBody>
          <a:bodyPr>
            <a:noAutofit/>
          </a:bodyPr>
          <a:lstStyle/>
          <a:p>
            <a:r>
              <a:rPr lang="it-IT" sz="2400" i="1" dirty="0" err="1" smtClean="0">
                <a:solidFill>
                  <a:srgbClr val="514A40"/>
                </a:solidFill>
              </a:rPr>
              <a:t>Anomaly</a:t>
            </a:r>
            <a:r>
              <a:rPr lang="it-IT" sz="2400" i="1" dirty="0" smtClean="0">
                <a:solidFill>
                  <a:srgbClr val="514A40"/>
                </a:solidFill>
              </a:rPr>
              <a:t> </a:t>
            </a:r>
            <a:r>
              <a:rPr lang="it-IT" sz="24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refers</a:t>
            </a:r>
            <a:r>
              <a:rPr lang="it-IT" sz="2400" dirty="0" smtClean="0">
                <a:solidFill>
                  <a:srgbClr val="514A40"/>
                </a:solidFill>
              </a:rPr>
              <a:t> to the </a:t>
            </a:r>
            <a:r>
              <a:rPr lang="it-IT" sz="2400" dirty="0" err="1" smtClean="0">
                <a:solidFill>
                  <a:srgbClr val="514A40"/>
                </a:solidFill>
              </a:rPr>
              <a:t>problem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finding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patterns</a:t>
            </a:r>
            <a:r>
              <a:rPr lang="it-IT" sz="2400" dirty="0" smtClean="0">
                <a:solidFill>
                  <a:srgbClr val="514A40"/>
                </a:solidFill>
              </a:rPr>
              <a:t> in data </a:t>
            </a:r>
            <a:r>
              <a:rPr lang="it-IT" sz="2400" dirty="0" err="1" smtClean="0">
                <a:solidFill>
                  <a:srgbClr val="514A40"/>
                </a:solidFill>
              </a:rPr>
              <a:t>that</a:t>
            </a:r>
            <a:r>
              <a:rPr lang="it-IT" sz="2400" dirty="0" smtClean="0">
                <a:solidFill>
                  <a:srgbClr val="514A40"/>
                </a:solidFill>
              </a:rPr>
              <a:t> do </a:t>
            </a:r>
            <a:r>
              <a:rPr lang="it-IT" sz="2400" dirty="0" err="1" smtClean="0">
                <a:solidFill>
                  <a:srgbClr val="514A40"/>
                </a:solidFill>
              </a:rPr>
              <a:t>not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conform</a:t>
            </a:r>
            <a:r>
              <a:rPr lang="it-IT" sz="2400" dirty="0" smtClean="0">
                <a:solidFill>
                  <a:srgbClr val="514A40"/>
                </a:solidFill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</a:rPr>
              <a:t>expected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behavior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i="1" dirty="0" smtClean="0">
                <a:solidFill>
                  <a:srgbClr val="514A40"/>
                </a:solidFill>
              </a:rPr>
              <a:t>(</a:t>
            </a:r>
            <a:r>
              <a:rPr lang="it-IT" sz="2400" i="1" dirty="0" err="1" smtClean="0">
                <a:solidFill>
                  <a:srgbClr val="514A40"/>
                </a:solidFill>
              </a:rPr>
              <a:t>anomalies</a:t>
            </a:r>
            <a:r>
              <a:rPr lang="it-IT" sz="2400" i="1" dirty="0" smtClean="0">
                <a:solidFill>
                  <a:srgbClr val="514A40"/>
                </a:solidFill>
              </a:rPr>
              <a:t>, </a:t>
            </a:r>
            <a:r>
              <a:rPr lang="it-IT" sz="2400" i="1" dirty="0" err="1" smtClean="0">
                <a:solidFill>
                  <a:srgbClr val="514A40"/>
                </a:solidFill>
              </a:rPr>
              <a:t>outliers</a:t>
            </a:r>
            <a:r>
              <a:rPr lang="it-IT" sz="2400" i="1" dirty="0" smtClean="0">
                <a:solidFill>
                  <a:srgbClr val="514A40"/>
                </a:solidFill>
              </a:rPr>
              <a:t>, </a:t>
            </a:r>
            <a:r>
              <a:rPr lang="it-IT" sz="2400" i="1" dirty="0" err="1" smtClean="0">
                <a:solidFill>
                  <a:srgbClr val="514A40"/>
                </a:solidFill>
              </a:rPr>
              <a:t>exception</a:t>
            </a:r>
            <a:r>
              <a:rPr lang="it-IT" sz="2400" i="1" dirty="0" smtClean="0">
                <a:solidFill>
                  <a:srgbClr val="514A40"/>
                </a:solidFill>
              </a:rPr>
              <a:t>, </a:t>
            </a:r>
            <a:r>
              <a:rPr lang="it-IT" sz="2400" i="1" dirty="0" err="1" smtClean="0">
                <a:solidFill>
                  <a:srgbClr val="514A40"/>
                </a:solidFill>
              </a:rPr>
              <a:t>peculiarities</a:t>
            </a:r>
            <a:r>
              <a:rPr lang="it-IT" sz="2400" i="1" dirty="0" smtClean="0">
                <a:solidFill>
                  <a:srgbClr val="514A40"/>
                </a:solidFill>
              </a:rPr>
              <a:t>, ecc.).</a:t>
            </a: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Wide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variety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applications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fraud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, fault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endParaRPr lang="it-IT" dirty="0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48" y="2405117"/>
            <a:ext cx="2817904" cy="24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Anomaly</a:t>
            </a:r>
            <a:r>
              <a:rPr lang="it-IT" dirty="0" smtClean="0"/>
              <a:t> </a:t>
            </a:r>
            <a:r>
              <a:rPr lang="it-IT" dirty="0" err="1" smtClean="0"/>
              <a:t>detection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972764"/>
          </a:xfrm>
        </p:spPr>
        <p:txBody>
          <a:bodyPr>
            <a:noAutofit/>
          </a:bodyPr>
          <a:lstStyle/>
          <a:p>
            <a:r>
              <a:rPr lang="it-IT" sz="2400" dirty="0" err="1" smtClean="0">
                <a:solidFill>
                  <a:srgbClr val="514A40"/>
                </a:solidFill>
              </a:rPr>
              <a:t>What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anomaly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detection</a:t>
            </a:r>
            <a:r>
              <a:rPr lang="it-IT" sz="2400" dirty="0" smtClean="0">
                <a:solidFill>
                  <a:srgbClr val="514A40"/>
                </a:solidFill>
              </a:rPr>
              <a:t>?</a:t>
            </a:r>
          </a:p>
          <a:p>
            <a:pPr lvl="1"/>
            <a:r>
              <a:rPr lang="it-IT" sz="2200" dirty="0" err="1" smtClean="0">
                <a:solidFill>
                  <a:srgbClr val="514A40"/>
                </a:solidFill>
              </a:rPr>
              <a:t>Anomalies</a:t>
            </a:r>
            <a:r>
              <a:rPr lang="it-IT" sz="2200" dirty="0" smtClean="0">
                <a:solidFill>
                  <a:srgbClr val="514A40"/>
                </a:solidFill>
              </a:rPr>
              <a:t> are </a:t>
            </a:r>
            <a:r>
              <a:rPr lang="it-IT" sz="2200" dirty="0" err="1" smtClean="0">
                <a:solidFill>
                  <a:srgbClr val="514A40"/>
                </a:solidFill>
              </a:rPr>
              <a:t>patterns</a:t>
            </a:r>
            <a:r>
              <a:rPr lang="it-IT" sz="2200" dirty="0" smtClean="0">
                <a:solidFill>
                  <a:srgbClr val="514A40"/>
                </a:solidFill>
              </a:rPr>
              <a:t> in data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do </a:t>
            </a:r>
            <a:r>
              <a:rPr lang="it-IT" sz="2200" dirty="0" err="1" smtClean="0">
                <a:solidFill>
                  <a:srgbClr val="514A40"/>
                </a:solidFill>
              </a:rPr>
              <a:t>not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conform</a:t>
            </a:r>
            <a:r>
              <a:rPr lang="it-IT" sz="2200" dirty="0" smtClean="0">
                <a:solidFill>
                  <a:srgbClr val="514A40"/>
                </a:solidFill>
              </a:rPr>
              <a:t> to a </a:t>
            </a:r>
            <a:r>
              <a:rPr lang="it-IT" sz="2200" dirty="0" err="1" smtClean="0">
                <a:solidFill>
                  <a:srgbClr val="514A40"/>
                </a:solidFill>
              </a:rPr>
              <a:t>well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defined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notion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200" dirty="0" err="1" smtClean="0">
                <a:solidFill>
                  <a:srgbClr val="514A40"/>
                </a:solidFill>
              </a:rPr>
              <a:t>Anomalies</a:t>
            </a:r>
            <a:r>
              <a:rPr lang="it-IT" sz="2200" dirty="0" smtClean="0">
                <a:solidFill>
                  <a:srgbClr val="514A40"/>
                </a:solidFill>
              </a:rPr>
              <a:t> are </a:t>
            </a:r>
            <a:r>
              <a:rPr lang="it-IT" sz="2200" dirty="0" err="1" smtClean="0">
                <a:solidFill>
                  <a:srgbClr val="514A40"/>
                </a:solidFill>
              </a:rPr>
              <a:t>interesting</a:t>
            </a:r>
            <a:r>
              <a:rPr lang="it-IT" sz="2200" dirty="0" smtClean="0">
                <a:solidFill>
                  <a:srgbClr val="514A40"/>
                </a:solidFill>
              </a:rPr>
              <a:t> to the </a:t>
            </a:r>
            <a:r>
              <a:rPr lang="it-IT" sz="2200" dirty="0" err="1" smtClean="0">
                <a:solidFill>
                  <a:srgbClr val="514A40"/>
                </a:solidFill>
              </a:rPr>
              <a:t>analyst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200" dirty="0" err="1" smtClean="0">
                <a:solidFill>
                  <a:srgbClr val="514A40"/>
                </a:solidFill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aims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finding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these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patterns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</a:p>
          <a:p>
            <a:r>
              <a:rPr lang="it-IT" sz="2400" dirty="0" err="1" smtClean="0">
                <a:solidFill>
                  <a:srgbClr val="514A40"/>
                </a:solidFill>
              </a:rPr>
              <a:t>What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not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anomaly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detection</a:t>
            </a:r>
            <a:r>
              <a:rPr lang="it-IT" sz="2400" dirty="0" smtClean="0">
                <a:solidFill>
                  <a:srgbClr val="514A40"/>
                </a:solidFill>
              </a:rPr>
              <a:t>?</a:t>
            </a:r>
          </a:p>
          <a:p>
            <a:pPr lvl="1"/>
            <a:r>
              <a:rPr lang="it-IT" sz="2200" dirty="0" err="1" smtClean="0">
                <a:solidFill>
                  <a:srgbClr val="514A40"/>
                </a:solidFill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distinct</a:t>
            </a:r>
            <a:r>
              <a:rPr lang="it-IT" sz="2200" dirty="0" smtClean="0">
                <a:solidFill>
                  <a:srgbClr val="514A40"/>
                </a:solidFill>
              </a:rPr>
              <a:t> from </a:t>
            </a:r>
            <a:r>
              <a:rPr lang="it-IT" sz="2200" i="1" dirty="0" err="1" smtClean="0">
                <a:solidFill>
                  <a:srgbClr val="514A40"/>
                </a:solidFill>
              </a:rPr>
              <a:t>noise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removal</a:t>
            </a:r>
            <a:r>
              <a:rPr lang="it-IT" sz="2200" dirty="0" smtClean="0">
                <a:solidFill>
                  <a:srgbClr val="514A40"/>
                </a:solidFill>
              </a:rPr>
              <a:t> , </a:t>
            </a:r>
            <a:r>
              <a:rPr lang="it-IT" sz="2200" i="1" dirty="0" err="1" smtClean="0">
                <a:solidFill>
                  <a:srgbClr val="514A40"/>
                </a:solidFill>
              </a:rPr>
              <a:t>noise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accomodation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dirty="0" smtClean="0">
                <a:solidFill>
                  <a:srgbClr val="514A40"/>
                </a:solidFill>
              </a:rPr>
              <a:t>or </a:t>
            </a:r>
            <a:r>
              <a:rPr lang="it-IT" sz="2200" i="1" dirty="0" err="1" smtClean="0">
                <a:solidFill>
                  <a:srgbClr val="514A40"/>
                </a:solidFill>
              </a:rPr>
              <a:t>novelty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detection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200" dirty="0" err="1" smtClean="0">
                <a:solidFill>
                  <a:srgbClr val="514A40"/>
                </a:solidFill>
              </a:rPr>
              <a:t>Noise</a:t>
            </a:r>
            <a:r>
              <a:rPr lang="it-IT" sz="2200" dirty="0" smtClean="0">
                <a:solidFill>
                  <a:srgbClr val="514A40"/>
                </a:solidFill>
              </a:rPr>
              <a:t> can be </a:t>
            </a:r>
            <a:r>
              <a:rPr lang="it-IT" sz="2200" dirty="0" err="1" smtClean="0">
                <a:solidFill>
                  <a:srgbClr val="514A40"/>
                </a:solidFill>
              </a:rPr>
              <a:t>defined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phenomenon</a:t>
            </a:r>
            <a:r>
              <a:rPr lang="it-IT" sz="2200" dirty="0" smtClean="0">
                <a:solidFill>
                  <a:srgbClr val="514A40"/>
                </a:solidFill>
              </a:rPr>
              <a:t> in data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not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interest</a:t>
            </a:r>
            <a:r>
              <a:rPr lang="it-IT" sz="2200" dirty="0" smtClean="0">
                <a:solidFill>
                  <a:srgbClr val="514A40"/>
                </a:solidFill>
              </a:rPr>
              <a:t> to the </a:t>
            </a:r>
            <a:r>
              <a:rPr lang="it-IT" sz="2200" dirty="0" err="1" smtClean="0">
                <a:solidFill>
                  <a:srgbClr val="514A40"/>
                </a:solidFill>
              </a:rPr>
              <a:t>analyst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but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act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hindrance</a:t>
            </a:r>
            <a:r>
              <a:rPr lang="it-IT" sz="2200" dirty="0" smtClean="0">
                <a:solidFill>
                  <a:srgbClr val="514A40"/>
                </a:solidFill>
              </a:rPr>
              <a:t> to data </a:t>
            </a:r>
            <a:r>
              <a:rPr lang="it-IT" sz="2200" dirty="0" err="1" smtClean="0">
                <a:solidFill>
                  <a:srgbClr val="514A40"/>
                </a:solidFill>
              </a:rPr>
              <a:t>analysis</a:t>
            </a:r>
            <a:r>
              <a:rPr lang="it-IT" sz="2200" dirty="0" smtClean="0">
                <a:solidFill>
                  <a:srgbClr val="514A40"/>
                </a:solidFill>
              </a:rPr>
              <a:t>.</a:t>
            </a:r>
          </a:p>
          <a:p>
            <a:pPr lvl="1"/>
            <a:r>
              <a:rPr lang="it-IT" sz="2200" i="1" dirty="0" err="1" smtClean="0">
                <a:solidFill>
                  <a:srgbClr val="514A40"/>
                </a:solidFill>
              </a:rPr>
              <a:t>Novelty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aims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detecting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previously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unobserved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patterns</a:t>
            </a:r>
            <a:r>
              <a:rPr lang="it-IT" sz="2200" dirty="0" smtClean="0">
                <a:solidFill>
                  <a:srgbClr val="514A40"/>
                </a:solidFill>
              </a:rPr>
              <a:t> in data (</a:t>
            </a:r>
            <a:r>
              <a:rPr lang="it-IT" sz="2200" dirty="0" err="1" smtClean="0">
                <a:solidFill>
                  <a:srgbClr val="514A40"/>
                </a:solidFill>
              </a:rPr>
              <a:t>tipically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these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patterns</a:t>
            </a:r>
            <a:r>
              <a:rPr lang="it-IT" sz="2200" dirty="0" smtClean="0">
                <a:solidFill>
                  <a:srgbClr val="514A40"/>
                </a:solidFill>
              </a:rPr>
              <a:t> are </a:t>
            </a:r>
            <a:r>
              <a:rPr lang="it-IT" sz="2200" dirty="0" err="1" smtClean="0">
                <a:solidFill>
                  <a:srgbClr val="514A40"/>
                </a:solidFill>
              </a:rPr>
              <a:t>incorporated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into</a:t>
            </a:r>
            <a:r>
              <a:rPr lang="it-IT" sz="2200" dirty="0" smtClean="0">
                <a:solidFill>
                  <a:srgbClr val="514A40"/>
                </a:solidFill>
              </a:rPr>
              <a:t> the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model </a:t>
            </a:r>
            <a:r>
              <a:rPr lang="it-IT" sz="2200" dirty="0" err="1" smtClean="0">
                <a:solidFill>
                  <a:srgbClr val="514A40"/>
                </a:solidFill>
              </a:rPr>
              <a:t>after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detected</a:t>
            </a:r>
            <a:r>
              <a:rPr lang="it-IT" sz="2200" dirty="0" smtClean="0">
                <a:solidFill>
                  <a:srgbClr val="514A40"/>
                </a:solidFill>
              </a:rPr>
              <a:t>)</a:t>
            </a:r>
            <a:endParaRPr lang="it-IT" sz="2200" i="1" dirty="0" smtClean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Wide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variety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applications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fraud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, fault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endParaRPr lang="it-IT" dirty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82093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challenges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972764"/>
          </a:xfrm>
        </p:spPr>
        <p:txBody>
          <a:bodyPr>
            <a:noAutofit/>
          </a:bodyPr>
          <a:lstStyle/>
          <a:p>
            <a:r>
              <a:rPr lang="it-IT" sz="2400" dirty="0" err="1" smtClean="0">
                <a:solidFill>
                  <a:srgbClr val="514A40"/>
                </a:solidFill>
              </a:rPr>
              <a:t>Define</a:t>
            </a:r>
            <a:r>
              <a:rPr lang="it-IT" sz="2400" dirty="0" smtClean="0">
                <a:solidFill>
                  <a:srgbClr val="514A40"/>
                </a:solidFill>
              </a:rPr>
              <a:t> a </a:t>
            </a:r>
            <a:r>
              <a:rPr lang="it-IT" sz="2400" dirty="0" err="1" smtClean="0">
                <a:solidFill>
                  <a:srgbClr val="514A40"/>
                </a:solidFill>
              </a:rPr>
              <a:t>region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representing</a:t>
            </a:r>
            <a:r>
              <a:rPr lang="it-IT" sz="2400" dirty="0" smtClean="0">
                <a:solidFill>
                  <a:srgbClr val="514A40"/>
                </a:solidFill>
              </a:rPr>
              <a:t> a </a:t>
            </a:r>
            <a:r>
              <a:rPr lang="it-IT" sz="2400" dirty="0" err="1" smtClean="0">
                <a:solidFill>
                  <a:srgbClr val="514A40"/>
                </a:solidFill>
              </a:rPr>
              <a:t>normal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behavior</a:t>
            </a:r>
            <a:r>
              <a:rPr lang="it-IT" sz="2400" dirty="0" smtClean="0">
                <a:solidFill>
                  <a:srgbClr val="514A40"/>
                </a:solidFill>
              </a:rPr>
              <a:t> and </a:t>
            </a:r>
            <a:r>
              <a:rPr lang="it-IT" sz="2400" dirty="0" err="1" smtClean="0">
                <a:solidFill>
                  <a:srgbClr val="514A40"/>
                </a:solidFill>
              </a:rPr>
              <a:t>declare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any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observation</a:t>
            </a:r>
            <a:r>
              <a:rPr lang="it-IT" sz="2400" dirty="0" smtClean="0">
                <a:solidFill>
                  <a:srgbClr val="514A40"/>
                </a:solidFill>
              </a:rPr>
              <a:t> in the data </a:t>
            </a:r>
            <a:r>
              <a:rPr lang="it-IT" sz="2400" dirty="0" err="1" smtClean="0">
                <a:solidFill>
                  <a:srgbClr val="514A40"/>
                </a:solidFill>
              </a:rPr>
              <a:t>that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does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not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belong</a:t>
            </a:r>
            <a:r>
              <a:rPr lang="it-IT" sz="2400" dirty="0" smtClean="0">
                <a:solidFill>
                  <a:srgbClr val="514A40"/>
                </a:solidFill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</a:rPr>
              <a:t>this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normal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region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as</a:t>
            </a:r>
            <a:r>
              <a:rPr lang="it-IT" sz="2400" dirty="0" smtClean="0">
                <a:solidFill>
                  <a:srgbClr val="514A40"/>
                </a:solidFill>
              </a:rPr>
              <a:t> an </a:t>
            </a:r>
            <a:r>
              <a:rPr lang="it-IT" sz="2400" dirty="0" err="1" smtClean="0">
                <a:solidFill>
                  <a:srgbClr val="514A40"/>
                </a:solidFill>
              </a:rPr>
              <a:t>anomaly</a:t>
            </a:r>
            <a:r>
              <a:rPr lang="it-IT" sz="2400" dirty="0" smtClean="0">
                <a:solidFill>
                  <a:srgbClr val="514A40"/>
                </a:solidFill>
              </a:rPr>
              <a:t>: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200" dirty="0" err="1" smtClean="0">
                <a:solidFill>
                  <a:srgbClr val="514A40"/>
                </a:solidFill>
              </a:rPr>
              <a:t>Defining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region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encompasses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every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possible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very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difficult</a:t>
            </a:r>
            <a:endParaRPr lang="it-IT" sz="2200" dirty="0">
              <a:solidFill>
                <a:srgbClr val="514A40"/>
              </a:solidFill>
            </a:endParaRPr>
          </a:p>
          <a:p>
            <a:pPr lvl="1"/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Boundary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between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and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often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not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precise</a:t>
            </a:r>
          </a:p>
          <a:p>
            <a:pPr lvl="1"/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Malicious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adversaries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make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observations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appear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normal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can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keeps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evolving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Exact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notion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for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application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domains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Availabilty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labelled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data</a:t>
            </a:r>
          </a:p>
          <a:p>
            <a:pPr lvl="1"/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Data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contains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noise</a:t>
            </a:r>
            <a:endParaRPr lang="it-IT" dirty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24049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background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2"/>
            <a:ext cx="11273051" cy="5188227"/>
          </a:xfrm>
        </p:spPr>
        <p:txBody>
          <a:bodyPr>
            <a:normAutofit/>
          </a:bodyPr>
          <a:lstStyle/>
          <a:p>
            <a:pPr marL="45717" indent="0">
              <a:buNone/>
            </a:pPr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  <p:sp>
        <p:nvSpPr>
          <p:cNvPr id="6" name="Figura a mano libera 5"/>
          <p:cNvSpPr/>
          <p:nvPr/>
        </p:nvSpPr>
        <p:spPr>
          <a:xfrm>
            <a:off x="3866847" y="2171642"/>
            <a:ext cx="661234" cy="91440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7" name="Figura a mano libera 6"/>
          <p:cNvSpPr/>
          <p:nvPr/>
        </p:nvSpPr>
        <p:spPr>
          <a:xfrm>
            <a:off x="860670" y="1314968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err="1" smtClean="0"/>
              <a:t>Study</a:t>
            </a:r>
            <a:r>
              <a:rPr lang="it-IT" sz="2400" kern="1200" dirty="0" smtClean="0"/>
              <a:t> of the </a:t>
            </a:r>
            <a:r>
              <a:rPr lang="it-IT" sz="2400" kern="1200" dirty="0" err="1" smtClean="0"/>
              <a:t>requirements</a:t>
            </a:r>
            <a:r>
              <a:rPr lang="it-IT" sz="2400" kern="1200" dirty="0" smtClean="0"/>
              <a:t> (</a:t>
            </a:r>
            <a:r>
              <a:rPr lang="it-IT" sz="2400" kern="1200" dirty="0" err="1" smtClean="0"/>
              <a:t>computational</a:t>
            </a:r>
            <a:r>
              <a:rPr lang="it-IT" sz="2400" kern="1200" dirty="0" smtClean="0"/>
              <a:t> and </a:t>
            </a:r>
            <a:r>
              <a:rPr lang="it-IT" sz="2400" kern="1200" dirty="0" err="1" smtClean="0"/>
              <a:t>memory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requirements</a:t>
            </a:r>
            <a:r>
              <a:rPr lang="it-IT" sz="2400" kern="1200" dirty="0" smtClean="0"/>
              <a:t>)</a:t>
            </a:r>
            <a:endParaRPr lang="it-IT" sz="2400" kern="1200" dirty="0"/>
          </a:p>
        </p:txBody>
      </p:sp>
      <p:sp>
        <p:nvSpPr>
          <p:cNvPr id="8" name="Figura a mano libera 7"/>
          <p:cNvSpPr/>
          <p:nvPr/>
        </p:nvSpPr>
        <p:spPr>
          <a:xfrm>
            <a:off x="7566659" y="2171642"/>
            <a:ext cx="661234" cy="91440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9" name="Figura a mano libera 8"/>
          <p:cNvSpPr/>
          <p:nvPr/>
        </p:nvSpPr>
        <p:spPr>
          <a:xfrm>
            <a:off x="4560481" y="1314968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smtClean="0"/>
              <a:t>Design hardware and software </a:t>
            </a:r>
            <a:r>
              <a:rPr lang="it-IT" sz="2400" kern="1200" dirty="0" err="1" smtClean="0"/>
              <a:t>system</a:t>
            </a:r>
            <a:endParaRPr lang="it-IT" sz="2400" kern="1200" dirty="0"/>
          </a:p>
        </p:txBody>
      </p:sp>
      <p:sp>
        <p:nvSpPr>
          <p:cNvPr id="10" name="Figura a mano libera 9"/>
          <p:cNvSpPr/>
          <p:nvPr/>
        </p:nvSpPr>
        <p:spPr>
          <a:xfrm>
            <a:off x="6053959" y="3117955"/>
            <a:ext cx="3710322" cy="661234"/>
          </a:xfrm>
          <a:custGeom>
            <a:avLst/>
            <a:gdLst>
              <a:gd name="connsiteX0" fmla="*/ 7399623 w 7399623"/>
              <a:gd name="connsiteY0" fmla="*/ 0 h 661234"/>
              <a:gd name="connsiteX1" fmla="*/ 7399623 w 7399623"/>
              <a:gd name="connsiteY1" fmla="*/ 347717 h 661234"/>
              <a:gd name="connsiteX2" fmla="*/ 0 w 7399623"/>
              <a:gd name="connsiteY2" fmla="*/ 347717 h 661234"/>
              <a:gd name="connsiteX3" fmla="*/ 0 w 7399623"/>
              <a:gd name="connsiteY3" fmla="*/ 661234 h 661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623" h="661234">
                <a:moveTo>
                  <a:pt x="7399623" y="0"/>
                </a:moveTo>
                <a:lnTo>
                  <a:pt x="7399623" y="347717"/>
                </a:lnTo>
                <a:lnTo>
                  <a:pt x="0" y="347717"/>
                </a:lnTo>
                <a:lnTo>
                  <a:pt x="0" y="661234"/>
                </a:lnTo>
              </a:path>
            </a:pathLst>
          </a:custGeom>
          <a:noFill/>
          <a:ln>
            <a:prstDash val="lgDash"/>
            <a:miter lim="800000"/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26715" tIns="327154" rIns="3526714" bIns="327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11" name="Figura a mano libera 10"/>
          <p:cNvSpPr/>
          <p:nvPr/>
        </p:nvSpPr>
        <p:spPr>
          <a:xfrm>
            <a:off x="8260293" y="1314968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err="1" smtClean="0"/>
              <a:t>Build</a:t>
            </a:r>
            <a:r>
              <a:rPr lang="it-IT" sz="2400" kern="1200" dirty="0" smtClean="0"/>
              <a:t> an </a:t>
            </a:r>
            <a:r>
              <a:rPr lang="it-IT" sz="2400" kern="1200" dirty="0" err="1" smtClean="0"/>
              <a:t>engineering</a:t>
            </a:r>
            <a:r>
              <a:rPr lang="it-IT" sz="2400" kern="1200" dirty="0" smtClean="0"/>
              <a:t> model </a:t>
            </a:r>
            <a:endParaRPr lang="it-IT" sz="2400" kern="1200" dirty="0"/>
          </a:p>
        </p:txBody>
      </p:sp>
      <p:sp>
        <p:nvSpPr>
          <p:cNvPr id="13" name="Figura a mano libera 12"/>
          <p:cNvSpPr/>
          <p:nvPr/>
        </p:nvSpPr>
        <p:spPr>
          <a:xfrm>
            <a:off x="4592012" y="3811589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dirty="0" err="1" smtClean="0"/>
              <a:t>Testing</a:t>
            </a:r>
            <a:r>
              <a:rPr lang="it-IT" sz="2400" dirty="0" smtClean="0"/>
              <a:t> to </a:t>
            </a:r>
            <a:r>
              <a:rPr lang="it-IT" sz="2400" dirty="0" err="1" smtClean="0"/>
              <a:t>demonstrate</a:t>
            </a:r>
            <a:r>
              <a:rPr lang="it-IT" sz="2400" dirty="0" smtClean="0"/>
              <a:t> the fault-</a:t>
            </a:r>
            <a:r>
              <a:rPr lang="it-IT" sz="2400" dirty="0" err="1" smtClean="0"/>
              <a:t>tolerant</a:t>
            </a:r>
            <a:r>
              <a:rPr lang="it-IT" sz="2400" dirty="0" smtClean="0"/>
              <a:t> </a:t>
            </a:r>
            <a:r>
              <a:rPr lang="it-IT" sz="2400" dirty="0" err="1" smtClean="0"/>
              <a:t>behavior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84712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System </a:t>
            </a:r>
            <a:r>
              <a:rPr lang="it-IT" dirty="0" err="1" smtClean="0"/>
              <a:t>overview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133" y="914400"/>
            <a:ext cx="5233735" cy="5138809"/>
          </a:xfrm>
        </p:spPr>
      </p:pic>
    </p:spTree>
    <p:extLst>
      <p:ext uri="{BB962C8B-B14F-4D97-AF65-F5344CB8AC3E}">
        <p14:creationId xmlns:p14="http://schemas.microsoft.com/office/powerpoint/2010/main" val="112666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System </a:t>
            </a:r>
            <a:r>
              <a:rPr lang="it-IT" dirty="0" err="1" smtClean="0"/>
              <a:t>overview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914400"/>
            <a:ext cx="11273051" cy="2355688"/>
          </a:xfrm>
        </p:spPr>
        <p:txBody>
          <a:bodyPr>
            <a:normAutofit/>
          </a:bodyPr>
          <a:lstStyle/>
          <a:p>
            <a:r>
              <a:rPr lang="it-IT" sz="2400" dirty="0" smtClean="0">
                <a:solidFill>
                  <a:srgbClr val="514A40"/>
                </a:solidFill>
              </a:rPr>
              <a:t>The SIFT </a:t>
            </a:r>
            <a:r>
              <a:rPr lang="it-IT" sz="2400" dirty="0" err="1" smtClean="0">
                <a:solidFill>
                  <a:srgbClr val="514A40"/>
                </a:solidFill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executes</a:t>
            </a:r>
            <a:r>
              <a:rPr lang="it-IT" sz="2400" dirty="0" smtClean="0">
                <a:solidFill>
                  <a:srgbClr val="514A40"/>
                </a:solidFill>
              </a:rPr>
              <a:t> a set of </a:t>
            </a:r>
            <a:r>
              <a:rPr lang="it-IT" sz="2400" i="1" dirty="0" err="1" smtClean="0">
                <a:solidFill>
                  <a:srgbClr val="514A40"/>
                </a:solidFill>
              </a:rPr>
              <a:t>tasks</a:t>
            </a:r>
            <a:r>
              <a:rPr lang="it-IT" sz="2400" i="1" dirty="0" smtClean="0">
                <a:solidFill>
                  <a:srgbClr val="514A40"/>
                </a:solidFill>
              </a:rPr>
              <a:t>, </a:t>
            </a:r>
            <a:r>
              <a:rPr lang="it-IT" sz="2400" dirty="0" err="1" smtClean="0">
                <a:solidFill>
                  <a:srgbClr val="514A40"/>
                </a:solidFill>
              </a:rPr>
              <a:t>each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wich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consists</a:t>
            </a:r>
            <a:r>
              <a:rPr lang="it-IT" sz="2400" dirty="0" smtClean="0">
                <a:solidFill>
                  <a:srgbClr val="514A40"/>
                </a:solidFill>
              </a:rPr>
              <a:t> of a </a:t>
            </a:r>
            <a:r>
              <a:rPr lang="it-IT" sz="2400" dirty="0" err="1" smtClean="0">
                <a:solidFill>
                  <a:srgbClr val="514A40"/>
                </a:solidFill>
              </a:rPr>
              <a:t>sequence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i="1" dirty="0" err="1" smtClean="0">
                <a:solidFill>
                  <a:srgbClr val="514A40"/>
                </a:solidFill>
              </a:rPr>
              <a:t>iterations</a:t>
            </a:r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The input data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iteration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a task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the output data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produced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by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previous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iteration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some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collection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tasks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wich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may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include the task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itself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iteration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a task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independently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executed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by 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number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modules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4" name="Figura a mano libera 3"/>
          <p:cNvSpPr/>
          <p:nvPr/>
        </p:nvSpPr>
        <p:spPr>
          <a:xfrm>
            <a:off x="3898377" y="4533251"/>
            <a:ext cx="661234" cy="144241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5" name="Figura a mano libera 4"/>
          <p:cNvSpPr/>
          <p:nvPr/>
        </p:nvSpPr>
        <p:spPr>
          <a:xfrm>
            <a:off x="892200" y="3270089"/>
            <a:ext cx="3007977" cy="2846932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dirty="0" smtClean="0"/>
              <a:t>A processor </a:t>
            </a:r>
            <a:r>
              <a:rPr lang="it-IT" sz="2400" dirty="0" err="1" smtClean="0"/>
              <a:t>execute</a:t>
            </a:r>
            <a:r>
              <a:rPr lang="it-IT" sz="2400" dirty="0" smtClean="0"/>
              <a:t> the </a:t>
            </a:r>
            <a:r>
              <a:rPr lang="it-IT" sz="2400" dirty="0" err="1" smtClean="0"/>
              <a:t>iteration</a:t>
            </a:r>
            <a:endParaRPr lang="it-IT" sz="2400" kern="1200" dirty="0"/>
          </a:p>
        </p:txBody>
      </p:sp>
      <p:sp>
        <p:nvSpPr>
          <p:cNvPr id="6" name="Figura a mano libera 5"/>
          <p:cNvSpPr/>
          <p:nvPr/>
        </p:nvSpPr>
        <p:spPr>
          <a:xfrm>
            <a:off x="7598189" y="4533251"/>
            <a:ext cx="661234" cy="144241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7" name="Figura a mano libera 6"/>
          <p:cNvSpPr/>
          <p:nvPr/>
        </p:nvSpPr>
        <p:spPr>
          <a:xfrm>
            <a:off x="4592011" y="3270089"/>
            <a:ext cx="3007977" cy="2846932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smtClean="0"/>
              <a:t>The processor </a:t>
            </a:r>
            <a:r>
              <a:rPr lang="it-IT" sz="2400" kern="1200" dirty="0" err="1" smtClean="0"/>
              <a:t>places</a:t>
            </a:r>
            <a:r>
              <a:rPr lang="it-IT" sz="2400" kern="1200" dirty="0" smtClean="0"/>
              <a:t> the </a:t>
            </a:r>
            <a:r>
              <a:rPr lang="it-IT" sz="2400" kern="1200" dirty="0" err="1" smtClean="0"/>
              <a:t>iteration’s</a:t>
            </a:r>
            <a:r>
              <a:rPr lang="it-IT" sz="2400" kern="1200" dirty="0" smtClean="0"/>
              <a:t> output in </a:t>
            </a:r>
            <a:r>
              <a:rPr lang="it-IT" sz="2400" kern="1200" dirty="0" err="1" smtClean="0"/>
              <a:t>his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memory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associated</a:t>
            </a:r>
            <a:endParaRPr lang="it-IT" sz="2400" kern="1200" dirty="0"/>
          </a:p>
        </p:txBody>
      </p:sp>
      <p:sp>
        <p:nvSpPr>
          <p:cNvPr id="9" name="Figura a mano libera 8"/>
          <p:cNvSpPr/>
          <p:nvPr/>
        </p:nvSpPr>
        <p:spPr>
          <a:xfrm>
            <a:off x="8291823" y="3270089"/>
            <a:ext cx="3007977" cy="2846932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000" kern="1200" dirty="0" smtClean="0"/>
              <a:t>A processor </a:t>
            </a:r>
            <a:r>
              <a:rPr lang="it-IT" sz="2000" kern="1200" dirty="0" err="1" smtClean="0"/>
              <a:t>that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uses</a:t>
            </a:r>
            <a:r>
              <a:rPr lang="it-IT" sz="2000" kern="1200" dirty="0" smtClean="0"/>
              <a:t> the output of </a:t>
            </a:r>
            <a:r>
              <a:rPr lang="it-IT" sz="2000" kern="1200" dirty="0" err="1" smtClean="0"/>
              <a:t>this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iteration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determines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its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value</a:t>
            </a:r>
            <a:r>
              <a:rPr lang="it-IT" sz="2000" kern="1200" dirty="0" smtClean="0"/>
              <a:t> by </a:t>
            </a:r>
            <a:r>
              <a:rPr lang="it-IT" sz="2000" kern="1200" dirty="0" err="1" smtClean="0"/>
              <a:t>examining</a:t>
            </a:r>
            <a:r>
              <a:rPr lang="it-IT" sz="2000" kern="1200" dirty="0" smtClean="0"/>
              <a:t> the output </a:t>
            </a:r>
            <a:r>
              <a:rPr lang="it-IT" sz="2000" kern="1200" dirty="0" err="1" smtClean="0"/>
              <a:t>generated</a:t>
            </a:r>
            <a:r>
              <a:rPr lang="it-IT" sz="2000" kern="1200" dirty="0" smtClean="0"/>
              <a:t> by </a:t>
            </a:r>
            <a:r>
              <a:rPr lang="it-IT" sz="2000" kern="1200" dirty="0" err="1" smtClean="0"/>
              <a:t>each</a:t>
            </a:r>
            <a:r>
              <a:rPr lang="it-IT" sz="2000" kern="1200" dirty="0" smtClean="0"/>
              <a:t> processor </a:t>
            </a:r>
            <a:r>
              <a:rPr lang="it-IT" sz="2000" kern="1200" dirty="0" err="1" smtClean="0"/>
              <a:t>wich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executed</a:t>
            </a:r>
            <a:r>
              <a:rPr lang="it-IT" sz="2000" kern="1200" dirty="0" smtClean="0"/>
              <a:t> the </a:t>
            </a:r>
            <a:r>
              <a:rPr lang="it-IT" sz="2000" kern="1200" dirty="0" err="1" smtClean="0"/>
              <a:t>iteration</a:t>
            </a:r>
            <a:r>
              <a:rPr lang="it-IT" sz="2000" kern="1200" dirty="0" smtClean="0"/>
              <a:t> (</a:t>
            </a:r>
            <a:r>
              <a:rPr lang="it-IT" sz="2000" kern="1200" dirty="0" err="1" smtClean="0"/>
              <a:t>typically</a:t>
            </a:r>
            <a:r>
              <a:rPr lang="it-IT" sz="2000" kern="1200" dirty="0" smtClean="0"/>
              <a:t> a «</a:t>
            </a:r>
            <a:r>
              <a:rPr lang="it-IT" sz="2000" kern="1200" dirty="0" err="1" smtClean="0"/>
              <a:t>two</a:t>
            </a:r>
            <a:r>
              <a:rPr lang="it-IT" sz="2000" kern="1200" dirty="0" smtClean="0"/>
              <a:t> out of </a:t>
            </a:r>
            <a:r>
              <a:rPr lang="it-IT" sz="2000" kern="1200" dirty="0" err="1" smtClean="0"/>
              <a:t>three</a:t>
            </a:r>
            <a:r>
              <a:rPr lang="it-IT" sz="2000" kern="1200" dirty="0" smtClean="0"/>
              <a:t>» </a:t>
            </a:r>
            <a:r>
              <a:rPr lang="it-IT" sz="2000" kern="1200" dirty="0" err="1" smtClean="0"/>
              <a:t>votation</a:t>
            </a:r>
            <a:r>
              <a:rPr lang="it-IT" sz="2000" kern="1200" dirty="0" smtClean="0"/>
              <a:t>)</a:t>
            </a:r>
            <a:endParaRPr lang="it-IT" sz="2000" kern="1200" dirty="0"/>
          </a:p>
        </p:txBody>
      </p:sp>
    </p:spTree>
    <p:extLst>
      <p:ext uri="{BB962C8B-B14F-4D97-AF65-F5344CB8AC3E}">
        <p14:creationId xmlns:p14="http://schemas.microsoft.com/office/powerpoint/2010/main" val="4704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System </a:t>
            </a:r>
            <a:r>
              <a:rPr lang="it-IT" dirty="0" err="1" smtClean="0"/>
              <a:t>overview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5281448"/>
          </a:xfrm>
        </p:spPr>
        <p:txBody>
          <a:bodyPr>
            <a:normAutofit lnSpcReduction="10000"/>
          </a:bodyPr>
          <a:lstStyle/>
          <a:p>
            <a:r>
              <a:rPr lang="it-IT" sz="2400" dirty="0" smtClean="0">
                <a:solidFill>
                  <a:srgbClr val="514A40"/>
                </a:solidFill>
              </a:rPr>
              <a:t>Iterative nature of the </a:t>
            </a:r>
            <a:r>
              <a:rPr lang="it-IT" sz="2400" dirty="0" err="1" smtClean="0">
                <a:solidFill>
                  <a:srgbClr val="514A40"/>
                </a:solidFill>
              </a:rPr>
              <a:t>tasks</a:t>
            </a:r>
            <a:r>
              <a:rPr lang="it-IT" sz="2400" dirty="0" smtClean="0">
                <a:solidFill>
                  <a:srgbClr val="514A40"/>
                </a:solidFill>
              </a:rPr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</a:rPr>
              <a:t>economize</a:t>
            </a:r>
            <a:r>
              <a:rPr lang="it-IT" sz="2400" dirty="0" smtClean="0">
                <a:solidFill>
                  <a:srgbClr val="514A40"/>
                </a:solidFill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</a:rPr>
              <a:t>amount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voting</a:t>
            </a:r>
            <a:endParaRPr lang="it-IT" sz="2400" dirty="0" smtClean="0">
              <a:solidFill>
                <a:srgbClr val="514A40"/>
              </a:solidFill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400" dirty="0" err="1">
                <a:solidFill>
                  <a:srgbClr val="514A40"/>
                </a:solidFill>
              </a:rPr>
              <a:t>v</a:t>
            </a:r>
            <a:r>
              <a:rPr lang="it-IT" sz="2400" dirty="0" err="1" smtClean="0">
                <a:solidFill>
                  <a:srgbClr val="514A40"/>
                </a:solidFill>
              </a:rPr>
              <a:t>oting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only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at</a:t>
            </a:r>
            <a:r>
              <a:rPr lang="it-IT" sz="2400" dirty="0" smtClean="0">
                <a:solidFill>
                  <a:srgbClr val="514A40"/>
                </a:solidFill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</a:rPr>
              <a:t>beginning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each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iteration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than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voting</a:t>
            </a:r>
            <a:r>
              <a:rPr lang="it-IT" sz="2400" dirty="0" smtClean="0">
                <a:solidFill>
                  <a:srgbClr val="514A40"/>
                </a:solidFill>
              </a:rPr>
              <a:t> on the </a:t>
            </a:r>
            <a:r>
              <a:rPr lang="it-IT" sz="2400" dirty="0" err="1" smtClean="0">
                <a:solidFill>
                  <a:srgbClr val="514A40"/>
                </a:solidFill>
              </a:rPr>
              <a:t>results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all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calculations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</a:rPr>
              <a:t>loose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synchronization</a:t>
            </a:r>
            <a:r>
              <a:rPr lang="it-IT" sz="2400" dirty="0" smtClean="0">
                <a:solidFill>
                  <a:srgbClr val="514A40"/>
                </a:solidFill>
              </a:rPr>
              <a:t> of the </a:t>
            </a:r>
            <a:r>
              <a:rPr lang="it-IT" sz="2400" dirty="0" err="1" smtClean="0">
                <a:solidFill>
                  <a:srgbClr val="514A40"/>
                </a:solidFill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</a:rPr>
              <a:t> processors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400" dirty="0">
                <a:solidFill>
                  <a:srgbClr val="514A40"/>
                </a:solidFill>
              </a:rPr>
              <a:t>a</a:t>
            </a:r>
            <a:r>
              <a:rPr lang="it-IT" sz="2400" dirty="0" smtClean="0">
                <a:solidFill>
                  <a:srgbClr val="514A40"/>
                </a:solidFill>
              </a:rPr>
              <a:t>n </a:t>
            </a:r>
            <a:r>
              <a:rPr lang="it-IT" sz="2400" dirty="0" err="1" smtClean="0">
                <a:solidFill>
                  <a:srgbClr val="514A40"/>
                </a:solidFill>
              </a:rPr>
              <a:t>iteration</a:t>
            </a:r>
            <a:r>
              <a:rPr lang="it-IT" sz="2400" dirty="0" smtClean="0">
                <a:solidFill>
                  <a:srgbClr val="514A40"/>
                </a:solidFill>
              </a:rPr>
              <a:t> can be </a:t>
            </a:r>
            <a:r>
              <a:rPr lang="it-IT" sz="2400" dirty="0" err="1" smtClean="0">
                <a:solidFill>
                  <a:srgbClr val="514A40"/>
                </a:solidFill>
              </a:rPr>
              <a:t>scheduled</a:t>
            </a:r>
            <a:r>
              <a:rPr lang="it-IT" sz="2400" dirty="0" smtClean="0">
                <a:solidFill>
                  <a:srgbClr val="514A40"/>
                </a:solidFill>
              </a:rPr>
              <a:t> for </a:t>
            </a:r>
            <a:r>
              <a:rPr lang="it-IT" sz="2400" dirty="0" err="1" smtClean="0">
                <a:solidFill>
                  <a:srgbClr val="514A40"/>
                </a:solidFill>
              </a:rPr>
              <a:t>execution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slightly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times</a:t>
            </a:r>
            <a:r>
              <a:rPr lang="it-IT" sz="2400" dirty="0" smtClean="0">
                <a:solidFill>
                  <a:srgbClr val="514A40"/>
                </a:solidFill>
              </a:rPr>
              <a:t> by </a:t>
            </a:r>
            <a:r>
              <a:rPr lang="it-IT" sz="2400" dirty="0" err="1" smtClean="0">
                <a:solidFill>
                  <a:srgbClr val="514A40"/>
                </a:solidFill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</a:rPr>
              <a:t> processors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400" dirty="0" err="1">
                <a:solidFill>
                  <a:srgbClr val="514A40"/>
                </a:solidFill>
              </a:rPr>
              <a:t>s</a:t>
            </a:r>
            <a:r>
              <a:rPr lang="it-IT" sz="2400" dirty="0" err="1" smtClean="0">
                <a:solidFill>
                  <a:srgbClr val="514A40"/>
                </a:solidFill>
              </a:rPr>
              <a:t>imultaneous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transient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failures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several</a:t>
            </a:r>
            <a:r>
              <a:rPr lang="it-IT" sz="2400" dirty="0" smtClean="0">
                <a:solidFill>
                  <a:srgbClr val="514A40"/>
                </a:solidFill>
              </a:rPr>
              <a:t> processors </a:t>
            </a:r>
            <a:r>
              <a:rPr lang="it-IT" sz="2400" dirty="0" err="1" smtClean="0">
                <a:solidFill>
                  <a:srgbClr val="514A40"/>
                </a:solidFill>
              </a:rPr>
              <a:t>will</a:t>
            </a:r>
            <a:r>
              <a:rPr lang="it-IT" sz="2400" dirty="0">
                <a:solidFill>
                  <a:srgbClr val="514A40"/>
                </a:solidFill>
              </a:rPr>
              <a:t> </a:t>
            </a:r>
            <a:r>
              <a:rPr lang="it-IT" sz="2400" dirty="0" smtClean="0">
                <a:solidFill>
                  <a:srgbClr val="514A40"/>
                </a:solidFill>
              </a:rPr>
              <a:t>be </a:t>
            </a:r>
            <a:r>
              <a:rPr lang="it-IT" sz="2400" dirty="0" err="1" smtClean="0">
                <a:solidFill>
                  <a:srgbClr val="514A40"/>
                </a:solidFill>
              </a:rPr>
              <a:t>less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likely</a:t>
            </a:r>
            <a:r>
              <a:rPr lang="it-IT" sz="2400" dirty="0" smtClean="0">
                <a:solidFill>
                  <a:srgbClr val="514A40"/>
                </a:solidFill>
              </a:rPr>
              <a:t> to produce </a:t>
            </a:r>
            <a:r>
              <a:rPr lang="it-IT" sz="2400" dirty="0" err="1" smtClean="0">
                <a:solidFill>
                  <a:srgbClr val="514A40"/>
                </a:solidFill>
              </a:rPr>
              <a:t>correlated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failures</a:t>
            </a:r>
            <a:r>
              <a:rPr lang="it-IT" sz="2400" dirty="0" smtClean="0">
                <a:solidFill>
                  <a:srgbClr val="514A40"/>
                </a:solidFill>
              </a:rPr>
              <a:t> in the </a:t>
            </a:r>
            <a:r>
              <a:rPr lang="it-IT" sz="2400" dirty="0" err="1" smtClean="0">
                <a:solidFill>
                  <a:srgbClr val="514A40"/>
                </a:solidFill>
              </a:rPr>
              <a:t>replicated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versions</a:t>
            </a:r>
            <a:r>
              <a:rPr lang="it-IT" sz="2400" dirty="0" smtClean="0">
                <a:solidFill>
                  <a:srgbClr val="514A40"/>
                </a:solidFill>
              </a:rPr>
              <a:t> of a task </a:t>
            </a:r>
          </a:p>
          <a:p>
            <a:r>
              <a:rPr lang="it-IT" sz="2400" dirty="0" smtClean="0">
                <a:solidFill>
                  <a:srgbClr val="514A40"/>
                </a:solidFill>
              </a:rPr>
              <a:t>The </a:t>
            </a:r>
            <a:r>
              <a:rPr lang="it-IT" sz="2400" dirty="0" err="1" smtClean="0">
                <a:solidFill>
                  <a:srgbClr val="514A40"/>
                </a:solidFill>
              </a:rPr>
              <a:t>number</a:t>
            </a:r>
            <a:r>
              <a:rPr lang="it-IT" sz="2400" dirty="0" smtClean="0">
                <a:solidFill>
                  <a:srgbClr val="514A40"/>
                </a:solidFill>
              </a:rPr>
              <a:t> of processors </a:t>
            </a:r>
            <a:r>
              <a:rPr lang="it-IT" sz="2400" dirty="0" err="1" smtClean="0">
                <a:solidFill>
                  <a:srgbClr val="514A40"/>
                </a:solidFill>
              </a:rPr>
              <a:t>executing</a:t>
            </a:r>
            <a:r>
              <a:rPr lang="it-IT" sz="2400" dirty="0" smtClean="0">
                <a:solidFill>
                  <a:srgbClr val="514A40"/>
                </a:solidFill>
              </a:rPr>
              <a:t> a task can </a:t>
            </a:r>
            <a:r>
              <a:rPr lang="it-IT" sz="2400" dirty="0" err="1" smtClean="0">
                <a:solidFill>
                  <a:srgbClr val="514A40"/>
                </a:solidFill>
              </a:rPr>
              <a:t>vary</a:t>
            </a:r>
            <a:r>
              <a:rPr lang="it-IT" sz="2400" dirty="0" smtClean="0">
                <a:solidFill>
                  <a:srgbClr val="514A40"/>
                </a:solidFill>
              </a:rPr>
              <a:t> with the task and can be </a:t>
            </a:r>
            <a:r>
              <a:rPr lang="it-IT" sz="2400" dirty="0" err="1" smtClean="0">
                <a:solidFill>
                  <a:srgbClr val="514A40"/>
                </a:solidFill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</a:rPr>
              <a:t> for the </a:t>
            </a:r>
            <a:r>
              <a:rPr lang="it-IT" sz="2400" dirty="0" err="1" smtClean="0">
                <a:solidFill>
                  <a:srgbClr val="514A40"/>
                </a:solidFill>
              </a:rPr>
              <a:t>same</a:t>
            </a:r>
            <a:r>
              <a:rPr lang="it-IT" sz="2400" dirty="0" smtClean="0">
                <a:solidFill>
                  <a:srgbClr val="514A40"/>
                </a:solidFill>
              </a:rPr>
              <a:t> task </a:t>
            </a:r>
            <a:r>
              <a:rPr lang="it-IT" sz="2400" dirty="0" err="1" smtClean="0">
                <a:solidFill>
                  <a:srgbClr val="514A40"/>
                </a:solidFill>
              </a:rPr>
              <a:t>at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times</a:t>
            </a:r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</a:rPr>
              <a:t>The </a:t>
            </a:r>
            <a:r>
              <a:rPr lang="it-IT" sz="2400" dirty="0" err="1" smtClean="0">
                <a:solidFill>
                  <a:srgbClr val="514A40"/>
                </a:solidFill>
              </a:rPr>
              <a:t>allocation</a:t>
            </a:r>
            <a:r>
              <a:rPr lang="it-IT" sz="2400" dirty="0" smtClean="0">
                <a:solidFill>
                  <a:srgbClr val="514A40"/>
                </a:solidFill>
              </a:rPr>
              <a:t> of task to </a:t>
            </a:r>
            <a:r>
              <a:rPr lang="it-IT" sz="2400" dirty="0" err="1" smtClean="0">
                <a:solidFill>
                  <a:srgbClr val="514A40"/>
                </a:solidFill>
              </a:rPr>
              <a:t>modules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determined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dinamically</a:t>
            </a:r>
            <a:r>
              <a:rPr lang="it-IT" sz="2400" dirty="0" smtClean="0">
                <a:solidFill>
                  <a:srgbClr val="514A40"/>
                </a:solidFill>
              </a:rPr>
              <a:t> by a task </a:t>
            </a:r>
            <a:r>
              <a:rPr lang="it-IT" sz="2400" dirty="0" err="1" smtClean="0">
                <a:solidFill>
                  <a:srgbClr val="514A40"/>
                </a:solidFill>
              </a:rPr>
              <a:t>called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i="1" dirty="0" smtClean="0">
                <a:solidFill>
                  <a:srgbClr val="514A40"/>
                </a:solidFill>
              </a:rPr>
              <a:t>the global executive</a:t>
            </a:r>
            <a:endParaRPr lang="it-IT" sz="2400" dirty="0" smtClean="0">
              <a:solidFill>
                <a:srgbClr val="514A40"/>
              </a:solidFill>
            </a:endParaRPr>
          </a:p>
          <a:p>
            <a:endParaRPr lang="it-IT" dirty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4802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dLineBusiness_16x9_TP103031021" id="{60C7DFB2-BE42-466D-BEC0-4AB92B5BE86A}" vid="{663E4153-634B-4F56-8837-9CEEF9B23E3D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aziendale con linea rossa (widescreen)</Template>
  <TotalTime>0</TotalTime>
  <Words>1506</Words>
  <Application>Microsoft Office PowerPoint</Application>
  <PresentationFormat>Widescreen</PresentationFormat>
  <Paragraphs>236</Paragraphs>
  <Slides>28</Slides>
  <Notes>27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4" baseType="lpstr">
      <vt:lpstr>Arial</vt:lpstr>
      <vt:lpstr>Cambria</vt:lpstr>
      <vt:lpstr>Cambria Math</vt:lpstr>
      <vt:lpstr>Courier New</vt:lpstr>
      <vt:lpstr>Wingdings</vt:lpstr>
      <vt:lpstr>Red Line Business 16x9</vt:lpstr>
      <vt:lpstr>Anomaly detection: A survey</vt:lpstr>
      <vt:lpstr>THE authors</vt:lpstr>
      <vt:lpstr>Introduction</vt:lpstr>
      <vt:lpstr>Anomaly detection</vt:lpstr>
      <vt:lpstr>challenges</vt:lpstr>
      <vt:lpstr>background</vt:lpstr>
      <vt:lpstr>System overview</vt:lpstr>
      <vt:lpstr>System overview</vt:lpstr>
      <vt:lpstr>System overview</vt:lpstr>
      <vt:lpstr>Fault isolation</vt:lpstr>
      <vt:lpstr>Fault masking</vt:lpstr>
      <vt:lpstr>scheduling</vt:lpstr>
      <vt:lpstr>Processor synchronization</vt:lpstr>
      <vt:lpstr>Reliability prediction</vt:lpstr>
      <vt:lpstr>Reliability prediction</vt:lpstr>
      <vt:lpstr>The Sift hardware</vt:lpstr>
      <vt:lpstr>The software system</vt:lpstr>
      <vt:lpstr>The local-global communication tasks</vt:lpstr>
      <vt:lpstr>The global executive task</vt:lpstr>
      <vt:lpstr>The local executive</vt:lpstr>
      <vt:lpstr>The local executive</vt:lpstr>
      <vt:lpstr>Fault detection</vt:lpstr>
      <vt:lpstr>Fault detection</vt:lpstr>
      <vt:lpstr>Fault detection</vt:lpstr>
      <vt:lpstr>Fault detection</vt:lpstr>
      <vt:lpstr>The simulator</vt:lpstr>
      <vt:lpstr>future works</vt:lpstr>
      <vt:lpstr>conclusions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2015-09-29T13:14:30Z</dcterms:created>
  <dcterms:modified xsi:type="dcterms:W3CDTF">2016-02-13T23:43:13Z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